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Lst>
  <p:notesMasterIdLst>
    <p:notesMasterId r:id="rId61"/>
  </p:notesMasterIdLst>
  <p:handoutMasterIdLst>
    <p:handoutMasterId r:id="rId62"/>
  </p:handoutMasterIdLst>
  <p:sldIdLst>
    <p:sldId id="1543" r:id="rId10"/>
    <p:sldId id="1630" r:id="rId11"/>
    <p:sldId id="1595" r:id="rId12"/>
    <p:sldId id="1596" r:id="rId13"/>
    <p:sldId id="1545" r:id="rId14"/>
    <p:sldId id="1615" r:id="rId15"/>
    <p:sldId id="1511" r:id="rId16"/>
    <p:sldId id="1554" r:id="rId17"/>
    <p:sldId id="1593" r:id="rId18"/>
    <p:sldId id="1581" r:id="rId19"/>
    <p:sldId id="1425" r:id="rId20"/>
    <p:sldId id="1423" r:id="rId21"/>
    <p:sldId id="1538" r:id="rId22"/>
    <p:sldId id="1597" r:id="rId23"/>
    <p:sldId id="1598" r:id="rId24"/>
    <p:sldId id="1624" r:id="rId25"/>
    <p:sldId id="1616" r:id="rId26"/>
    <p:sldId id="1599" r:id="rId27"/>
    <p:sldId id="1648" r:id="rId28"/>
    <p:sldId id="1600" r:id="rId29"/>
    <p:sldId id="1617" r:id="rId30"/>
    <p:sldId id="1587" r:id="rId31"/>
    <p:sldId id="1618" r:id="rId32"/>
    <p:sldId id="1613" r:id="rId33"/>
    <p:sldId id="1634" r:id="rId34"/>
    <p:sldId id="1635" r:id="rId35"/>
    <p:sldId id="1636" r:id="rId36"/>
    <p:sldId id="1637" r:id="rId37"/>
    <p:sldId id="1641" r:id="rId38"/>
    <p:sldId id="1642" r:id="rId39"/>
    <p:sldId id="1628" r:id="rId40"/>
    <p:sldId id="1629" r:id="rId41"/>
    <p:sldId id="1639" r:id="rId42"/>
    <p:sldId id="1621" r:id="rId43"/>
    <p:sldId id="1608" r:id="rId44"/>
    <p:sldId id="1619" r:id="rId45"/>
    <p:sldId id="1620" r:id="rId46"/>
    <p:sldId id="1610" r:id="rId47"/>
    <p:sldId id="1625" r:id="rId48"/>
    <p:sldId id="1626" r:id="rId49"/>
    <p:sldId id="1627" r:id="rId50"/>
    <p:sldId id="1647" r:id="rId51"/>
    <p:sldId id="1631" r:id="rId52"/>
    <p:sldId id="1645" r:id="rId53"/>
    <p:sldId id="1640" r:id="rId54"/>
    <p:sldId id="1643" r:id="rId55"/>
    <p:sldId id="1644" r:id="rId56"/>
    <p:sldId id="1646" r:id="rId57"/>
    <p:sldId id="1602" r:id="rId58"/>
    <p:sldId id="1579" r:id="rId59"/>
    <p:sldId id="1633" r:id="rId60"/>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596"/>
          </p14:sldIdLst>
        </p14:section>
        <p14:section name="About Microsoft Azure" id="{B2862A4A-788A-430D-85B9-F318FEE9D4AE}">
          <p14:sldIdLst>
            <p14:sldId id="1545"/>
            <p14:sldId id="1615"/>
            <p14:sldId id="1511"/>
            <p14:sldId id="1554"/>
            <p14:sldId id="1593"/>
            <p14:sldId id="1581"/>
            <p14:sldId id="1425"/>
            <p14:sldId id="1423"/>
            <p14:sldId id="1538"/>
            <p14:sldId id="1597"/>
            <p14:sldId id="1598"/>
            <p14:sldId id="1624"/>
          </p14:sldIdLst>
        </p14:section>
        <p14:section name="Azure Services" id="{B6848D49-90B9-4784-8705-EE51253D6762}">
          <p14:sldIdLst>
            <p14:sldId id="1616"/>
            <p14:sldId id="1599"/>
            <p14:sldId id="1648"/>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Disaster Recovery" id="{ECCD6880-4C3E-4E8B-8429-AB564B207E02}">
          <p14:sldIdLst>
            <p14:sldId id="1618"/>
          </p14:sldIdLst>
        </p14:section>
        <p14:section name="Gaming platform" id="{50700C3A-471D-4CD6-B25F-AB16E75B81C1}">
          <p14:sldIdLst>
            <p14:sldId id="1613"/>
          </p14:sldIdLst>
        </p14:section>
        <p14:section name="SQL Database - Database as a service" id="{07DD91D6-F95F-41FE-9829-105646B852B3}">
          <p14:sldIdLst>
            <p14:sldId id="1634"/>
            <p14:sldId id="1635"/>
            <p14:sldId id="1636"/>
            <p14:sldId id="1637"/>
          </p14:sldIdLst>
        </p14:section>
        <p14:section name="Big Data Insights" id="{1962681A-ABF5-4D5F-8CB3-65D483FAC973}">
          <p14:sldIdLst>
            <p14:sldId id="1641"/>
            <p14:sldId id="1642"/>
          </p14:sldIdLst>
        </p14:section>
        <p14:section name="Azure App Service" id="{E3023B48-7D43-4F60-BDA6-6BF9C73A856C}">
          <p14:sldIdLst>
            <p14:sldId id="1628"/>
            <p14:sldId id="1629"/>
            <p14:sldId id="1639"/>
            <p14:sldId id="1621"/>
            <p14:sldId id="1608"/>
          </p14:sldIdLst>
        </p14:section>
        <p14:section name="Demo Azure Preview Portal" id="{BBA8E0F0-1B7C-4BCC-91C0-C372B4AC5256}">
          <p14:sldIdLst>
            <p14:sldId id="1619"/>
          </p14:sldIdLst>
        </p14:section>
        <p14:section name="More Azure - AD, Media, IoT, Factor &amp; Stream, Fabric" id="{AE95F46A-0F83-47CF-9808-D49DA7FEACBD}">
          <p14:sldIdLst>
            <p14:sldId id="1620"/>
            <p14:sldId id="1610"/>
            <p14:sldId id="1625"/>
            <p14:sldId id="1626"/>
            <p14:sldId id="1627"/>
            <p14:sldId id="1647"/>
          </p14:sldIdLst>
        </p14:section>
        <p14:section name="Key Scenarios - Get started w/ Azure" id="{EE5B6C46-9488-44FC-A5AA-3E3F62C37D4A}">
          <p14:sldIdLst>
            <p14:sldId id="1631"/>
            <p14:sldId id="1645"/>
            <p14:sldId id="1640"/>
            <p14:sldId id="1643"/>
            <p14:sldId id="1644"/>
            <p14:sldId id="1646"/>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826" autoAdjust="0"/>
    <p:restoredTop sz="69850" autoAdjust="0"/>
  </p:normalViewPr>
  <p:slideViewPr>
    <p:cSldViewPr>
      <p:cViewPr varScale="1">
        <p:scale>
          <a:sx n="81" d="100"/>
          <a:sy n="81" d="100"/>
        </p:scale>
        <p:origin x="978" y="120"/>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commentAuthors" Target="commentAuthor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presProps" Target="presProps.xml"/><Relationship Id="rId8" Type="http://schemas.openxmlformats.org/officeDocument/2006/relationships/slideMaster" Target="slideMasters/slideMaster1.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7/9/2015 11:53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7/9/2015 11:53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7/9/2015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smtClean="0"/>
              <a:t>This slide is more complete than</a:t>
            </a:r>
            <a:r>
              <a:rPr lang="en-US" b="0" baseline="0" dirty="0" smtClean="0"/>
              <a:t> the previous but is a little busy and overwhelming. You can show it instead of the previous Microsoft Azure Services slide if </a:t>
            </a:r>
            <a:r>
              <a:rPr lang="en-US" b="0" baseline="0" smtClean="0"/>
              <a:t>you prefer.</a:t>
            </a:r>
            <a:endParaRPr lang="en-US" b="0"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31544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20</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23</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7/9/2015 11:53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36</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Broad global reach</a:t>
            </a:r>
          </a:p>
          <a:p>
            <a:endParaRPr lang="en-US" baseline="0" dirty="0" smtClean="0"/>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maintains a global presence across 17 datacenter around the world to help customers and partners meet their goal of providing applications close to their user base.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Mention</a:t>
            </a:r>
            <a:r>
              <a:rPr lang="en-US" sz="900" kern="1200" baseline="0" dirty="0" smtClean="0">
                <a:solidFill>
                  <a:schemeClr val="tx1"/>
                </a:solidFill>
                <a:effectLst/>
                <a:latin typeface="Segoe UI Light" pitchFamily="34" charset="0"/>
                <a:ea typeface="+mn-ea"/>
                <a:cs typeface="+mn-cs"/>
              </a:rPr>
              <a:t> contribution of regional partners help Azure’s global presence.</a:t>
            </a: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Microsoft's  continued investment in subsea and terrestrial dark fiber capacity helping deliver data at higher speeds, with higher capacity and lower latency for our customers across the globe.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a:t>
            </a:r>
            <a:r>
              <a:rPr lang="en-US" sz="900" kern="1200" baseline="0" dirty="0" smtClean="0">
                <a:solidFill>
                  <a:schemeClr val="tx1"/>
                </a:solidFill>
                <a:effectLst/>
                <a:latin typeface="Segoe UI Light" pitchFamily="34" charset="0"/>
                <a:ea typeface="+mn-ea"/>
                <a:cs typeface="+mn-cs"/>
              </a:rPr>
              <a:t> the following notes if you want to address some or all </a:t>
            </a:r>
            <a:r>
              <a:rPr lang="en-US" sz="900" b="1" i="1" kern="1200" baseline="0" dirty="0" smtClean="0">
                <a:solidFill>
                  <a:schemeClr val="tx1"/>
                </a:solidFill>
                <a:effectLst/>
                <a:latin typeface="Segoe UI Light" pitchFamily="34" charset="0"/>
                <a:ea typeface="+mn-ea"/>
                <a:cs typeface="+mn-cs"/>
              </a:rPr>
              <a:t>security, compliance, transparency </a:t>
            </a:r>
            <a:r>
              <a:rPr lang="en-US" sz="900" b="0" i="0" kern="1200" baseline="0" dirty="0" smtClean="0">
                <a:solidFill>
                  <a:schemeClr val="tx1"/>
                </a:solidFill>
                <a:effectLst/>
                <a:latin typeface="Segoe UI Light" pitchFamily="34" charset="0"/>
                <a:ea typeface="+mn-ea"/>
                <a:cs typeface="+mn-cs"/>
              </a:rPr>
              <a:t>and</a:t>
            </a:r>
            <a:r>
              <a:rPr lang="en-US" sz="900" b="1" i="1" kern="1200" baseline="0" dirty="0" smtClean="0">
                <a:solidFill>
                  <a:schemeClr val="tx1"/>
                </a:solidFill>
                <a:effectLst/>
                <a:latin typeface="Segoe UI Light" pitchFamily="34" charset="0"/>
                <a:ea typeface="+mn-ea"/>
                <a:cs typeface="+mn-cs"/>
              </a:rPr>
              <a:t> privacy</a:t>
            </a:r>
            <a:r>
              <a:rPr lang="en-US" sz="900" b="0" i="0" kern="1200" baseline="0" dirty="0" smtClean="0">
                <a:solidFill>
                  <a:schemeClr val="tx1"/>
                </a:solidFill>
                <a:effectLst/>
                <a:latin typeface="Segoe UI Light" pitchFamily="34" charset="0"/>
                <a:ea typeface="+mn-ea"/>
                <a:cs typeface="+mn-cs"/>
              </a:rPr>
              <a:t> concerns of the audience.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 has leveraged its decades-long experience in operating some of the world’s largest online services to create a robust set of security technologies and practices  to keep your data at rest or </a:t>
            </a:r>
            <a:r>
              <a:rPr lang="en-US" sz="900" kern="1200" smtClean="0">
                <a:solidFill>
                  <a:schemeClr val="tx1"/>
                </a:solidFill>
                <a:effectLst/>
                <a:latin typeface="Segoe UI Light" pitchFamily="34" charset="0"/>
                <a:ea typeface="+mn-ea"/>
                <a:cs typeface="+mn-cs"/>
              </a:rPr>
              <a:t>in motion </a:t>
            </a:r>
            <a:r>
              <a:rPr lang="en-US" sz="900" b="1" i="1" kern="1200" dirty="0" smtClean="0">
                <a:solidFill>
                  <a:schemeClr val="tx1"/>
                </a:solidFill>
                <a:effectLst/>
                <a:latin typeface="Segoe UI Light" pitchFamily="34" charset="0"/>
                <a:ea typeface="+mn-ea"/>
                <a:cs typeface="+mn-cs"/>
              </a:rPr>
              <a:t>secured</a:t>
            </a:r>
            <a:r>
              <a:rPr lang="en-US" sz="900" kern="1200" dirty="0" smtClean="0">
                <a:solidFill>
                  <a:schemeClr val="tx1"/>
                </a:solidFill>
                <a:effectLst/>
                <a:latin typeface="Segoe UI Light" pitchFamily="34" charset="0"/>
                <a:ea typeface="+mn-ea"/>
                <a:cs typeface="+mn-cs"/>
              </a:rPr>
              <a:t> in Azure.</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meets a broad set of international and industry-specific compliance standards as part of help customer attain </a:t>
            </a:r>
            <a:r>
              <a:rPr lang="en-US" sz="900" b="1" i="1" kern="1200" dirty="0" smtClean="0">
                <a:solidFill>
                  <a:schemeClr val="tx1"/>
                </a:solidFill>
                <a:effectLst/>
                <a:latin typeface="Segoe UI Light" pitchFamily="34" charset="0"/>
                <a:ea typeface="+mn-ea"/>
                <a:cs typeface="+mn-cs"/>
              </a:rPr>
              <a:t>compliance</a:t>
            </a:r>
            <a:r>
              <a:rPr lang="en-US" sz="900" kern="1200" dirty="0" smtClean="0">
                <a:solidFill>
                  <a:schemeClr val="tx1"/>
                </a:solidFill>
                <a:effectLst/>
                <a:latin typeface="Segoe UI Light" pitchFamily="34" charset="0"/>
                <a:ea typeface="+mn-ea"/>
                <a:cs typeface="+mn-cs"/>
              </a:rPr>
              <a:t> for their own infrastructure running  on the platform.</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adheres to stringent </a:t>
            </a:r>
            <a:r>
              <a:rPr lang="en-US" sz="900" b="1" i="1"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policies through a program called </a:t>
            </a:r>
            <a:r>
              <a:rPr lang="en-US" sz="900" b="0"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by Design which describes Microsoft's core privacy concerns to protect customer data and how to address them. Those protections are then backed with strong contractual commitments to safeguard customer data with by abiding by the EU Model Clauses, Safe Harbor programs, and ISO/IEC 27018 (which governs the processing of personal information).</a:t>
            </a:r>
          </a:p>
          <a:p>
            <a:pPr marL="171450" indent="-171450">
              <a:buFont typeface="Arial" panose="020B0604020202020204" pitchFamily="34" charset="0"/>
              <a:buChar cha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7/9/2015 11:53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40</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7/9/2015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7/9/2015 11:53 PM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7/9/2015 11:53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45</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7/9/2015 11:53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7/9/2015 11:53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7/9/2015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7/9/2015 11:53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7/9/2015 11:53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7/9/2015 11:53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7/9/2015 11:53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7/9/2015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91429661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065169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06660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9376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717686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683491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7986" lvl="2" indent="-223993" algn="l" defTabSz="895974"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536058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790164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6406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7/9/2015</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9.emf"/></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2.emf"/><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5.emf"/><Relationship Id="rId4" Type="http://schemas.openxmlformats.org/officeDocument/2006/relationships/image" Target="../media/image74.emf"/></Relationships>
</file>

<file path=ppt/slides/_rels/slide13.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27.png"/><Relationship Id="rId26" Type="http://schemas.openxmlformats.org/officeDocument/2006/relationships/image" Target="../media/image96.png"/><Relationship Id="rId39" Type="http://schemas.openxmlformats.org/officeDocument/2006/relationships/image" Target="../media/image109.gif"/><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1.jpeg"/><Relationship Id="rId47" Type="http://schemas.openxmlformats.org/officeDocument/2006/relationships/image" Target="../media/image115.png"/><Relationship Id="rId50" Type="http://schemas.openxmlformats.org/officeDocument/2006/relationships/image" Target="../media/image118.png"/><Relationship Id="rId55" Type="http://schemas.openxmlformats.org/officeDocument/2006/relationships/image" Target="../media/image123.png"/><Relationship Id="rId63" Type="http://schemas.openxmlformats.org/officeDocument/2006/relationships/image" Target="../media/image129.png"/><Relationship Id="rId68" Type="http://schemas.openxmlformats.org/officeDocument/2006/relationships/image" Target="../media/image133.png"/><Relationship Id="rId76" Type="http://schemas.openxmlformats.org/officeDocument/2006/relationships/image" Target="../media/image141.png"/><Relationship Id="rId7" Type="http://schemas.openxmlformats.org/officeDocument/2006/relationships/image" Target="../media/image80.png"/><Relationship Id="rId71" Type="http://schemas.openxmlformats.org/officeDocument/2006/relationships/image" Target="../media/image136.png"/><Relationship Id="rId2" Type="http://schemas.openxmlformats.org/officeDocument/2006/relationships/image" Target="../media/image76.png"/><Relationship Id="rId16" Type="http://schemas.openxmlformats.org/officeDocument/2006/relationships/image" Target="../media/image87.png"/><Relationship Id="rId29" Type="http://schemas.openxmlformats.org/officeDocument/2006/relationships/image" Target="../media/image99.png"/><Relationship Id="rId11" Type="http://schemas.openxmlformats.org/officeDocument/2006/relationships/image" Target="../media/image82.jpeg"/><Relationship Id="rId24" Type="http://schemas.openxmlformats.org/officeDocument/2006/relationships/image" Target="../media/image94.pn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45" Type="http://schemas.openxmlformats.org/officeDocument/2006/relationships/image" Target="../media/image113.png"/><Relationship Id="rId53" Type="http://schemas.openxmlformats.org/officeDocument/2006/relationships/image" Target="../media/image121.png"/><Relationship Id="rId58" Type="http://schemas.openxmlformats.org/officeDocument/2006/relationships/image" Target="../media/image24.png"/><Relationship Id="rId66" Type="http://schemas.openxmlformats.org/officeDocument/2006/relationships/image" Target="../media/image132.jpeg"/><Relationship Id="rId74" Type="http://schemas.openxmlformats.org/officeDocument/2006/relationships/image" Target="../media/image139.jpeg"/><Relationship Id="rId79" Type="http://schemas.openxmlformats.org/officeDocument/2006/relationships/image" Target="../media/image144.jpeg"/><Relationship Id="rId5" Type="http://schemas.openxmlformats.org/officeDocument/2006/relationships/image" Target="../media/image78.png"/><Relationship Id="rId61" Type="http://schemas.openxmlformats.org/officeDocument/2006/relationships/image" Target="../media/image127.png"/><Relationship Id="rId82" Type="http://schemas.openxmlformats.org/officeDocument/2006/relationships/image" Target="../media/image147.png"/><Relationship Id="rId10" Type="http://schemas.openxmlformats.org/officeDocument/2006/relationships/image" Target="../media/image21.png"/><Relationship Id="rId19" Type="http://schemas.openxmlformats.org/officeDocument/2006/relationships/image" Target="../media/image89.png"/><Relationship Id="rId31" Type="http://schemas.openxmlformats.org/officeDocument/2006/relationships/image" Target="../media/image101.png"/><Relationship Id="rId44" Type="http://schemas.openxmlformats.org/officeDocument/2006/relationships/image" Target="../media/image28.png"/><Relationship Id="rId52" Type="http://schemas.openxmlformats.org/officeDocument/2006/relationships/image" Target="../media/image120.png"/><Relationship Id="rId60" Type="http://schemas.openxmlformats.org/officeDocument/2006/relationships/image" Target="../media/image25.png"/><Relationship Id="rId65" Type="http://schemas.openxmlformats.org/officeDocument/2006/relationships/image" Target="../media/image131.png"/><Relationship Id="rId73" Type="http://schemas.openxmlformats.org/officeDocument/2006/relationships/image" Target="../media/image138.png"/><Relationship Id="rId78" Type="http://schemas.openxmlformats.org/officeDocument/2006/relationships/image" Target="../media/image143.png"/><Relationship Id="rId81" Type="http://schemas.openxmlformats.org/officeDocument/2006/relationships/image" Target="../media/image146.png"/><Relationship Id="rId4" Type="http://schemas.openxmlformats.org/officeDocument/2006/relationships/image" Target="../media/image20.png"/><Relationship Id="rId9" Type="http://schemas.openxmlformats.org/officeDocument/2006/relationships/image" Target="../media/image81.png"/><Relationship Id="rId14" Type="http://schemas.openxmlformats.org/officeDocument/2006/relationships/image" Target="../media/image85.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12.png"/><Relationship Id="rId48" Type="http://schemas.openxmlformats.org/officeDocument/2006/relationships/image" Target="../media/image116.png"/><Relationship Id="rId56" Type="http://schemas.openxmlformats.org/officeDocument/2006/relationships/image" Target="../media/image124.png"/><Relationship Id="rId64" Type="http://schemas.openxmlformats.org/officeDocument/2006/relationships/image" Target="../media/image130.png"/><Relationship Id="rId69" Type="http://schemas.openxmlformats.org/officeDocument/2006/relationships/image" Target="../media/image134.png"/><Relationship Id="rId77" Type="http://schemas.openxmlformats.org/officeDocument/2006/relationships/image" Target="../media/image142.jpg"/><Relationship Id="rId8" Type="http://schemas.openxmlformats.org/officeDocument/2006/relationships/image" Target="../media/image23.jpeg"/><Relationship Id="rId51" Type="http://schemas.openxmlformats.org/officeDocument/2006/relationships/image" Target="../media/image119.png"/><Relationship Id="rId72" Type="http://schemas.openxmlformats.org/officeDocument/2006/relationships/image" Target="../media/image137.jpg"/><Relationship Id="rId80" Type="http://schemas.openxmlformats.org/officeDocument/2006/relationships/image" Target="../media/image145.wmf"/><Relationship Id="rId3" Type="http://schemas.openxmlformats.org/officeDocument/2006/relationships/image" Target="../media/image77.png"/><Relationship Id="rId12" Type="http://schemas.openxmlformats.org/officeDocument/2006/relationships/image" Target="../media/image83.jpeg"/><Relationship Id="rId17" Type="http://schemas.openxmlformats.org/officeDocument/2006/relationships/image" Target="../media/image88.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 Id="rId46" Type="http://schemas.openxmlformats.org/officeDocument/2006/relationships/image" Target="../media/image114.png"/><Relationship Id="rId59" Type="http://schemas.openxmlformats.org/officeDocument/2006/relationships/image" Target="../media/image126.png"/><Relationship Id="rId67" Type="http://schemas.openxmlformats.org/officeDocument/2006/relationships/image" Target="../media/image22.png"/><Relationship Id="rId20" Type="http://schemas.openxmlformats.org/officeDocument/2006/relationships/image" Target="../media/image90.png"/><Relationship Id="rId41" Type="http://schemas.openxmlformats.org/officeDocument/2006/relationships/image" Target="../media/image26.png"/><Relationship Id="rId54" Type="http://schemas.openxmlformats.org/officeDocument/2006/relationships/image" Target="../media/image122.png"/><Relationship Id="rId62" Type="http://schemas.openxmlformats.org/officeDocument/2006/relationships/image" Target="../media/image128.png"/><Relationship Id="rId70" Type="http://schemas.openxmlformats.org/officeDocument/2006/relationships/image" Target="../media/image135.jpeg"/><Relationship Id="rId75"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79.jpeg"/><Relationship Id="rId15" Type="http://schemas.openxmlformats.org/officeDocument/2006/relationships/image" Target="../media/image86.jpe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png"/><Relationship Id="rId49" Type="http://schemas.openxmlformats.org/officeDocument/2006/relationships/image" Target="../media/image117.png"/><Relationship Id="rId57" Type="http://schemas.openxmlformats.org/officeDocument/2006/relationships/image" Target="../media/image125.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6.png"/><Relationship Id="rId26" Type="http://schemas.openxmlformats.org/officeDocument/2006/relationships/image" Target="../media/image163.jpg"/><Relationship Id="rId39" Type="http://schemas.openxmlformats.org/officeDocument/2006/relationships/image" Target="../media/image173.png"/><Relationship Id="rId3" Type="http://schemas.openxmlformats.org/officeDocument/2006/relationships/image" Target="../media/image148.png"/><Relationship Id="rId21" Type="http://schemas.openxmlformats.org/officeDocument/2006/relationships/image" Target="../media/image159.emf"/><Relationship Id="rId34" Type="http://schemas.microsoft.com/office/2007/relationships/hdphoto" Target="../media/hdphoto9.wdp"/><Relationship Id="rId7" Type="http://schemas.openxmlformats.org/officeDocument/2006/relationships/image" Target="../media/image150.png"/><Relationship Id="rId12" Type="http://schemas.openxmlformats.org/officeDocument/2006/relationships/image" Target="../media/image153.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70.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5.png"/><Relationship Id="rId20" Type="http://schemas.openxmlformats.org/officeDocument/2006/relationships/image" Target="../media/image158.png"/><Relationship Id="rId29" Type="http://schemas.openxmlformats.org/officeDocument/2006/relationships/image" Target="../media/image166.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2.emf"/><Relationship Id="rId24" Type="http://schemas.openxmlformats.org/officeDocument/2006/relationships/image" Target="../media/image162.png"/><Relationship Id="rId32" Type="http://schemas.openxmlformats.org/officeDocument/2006/relationships/image" Target="../media/image169.png"/><Relationship Id="rId37" Type="http://schemas.openxmlformats.org/officeDocument/2006/relationships/image" Target="../media/image172.png"/><Relationship Id="rId5" Type="http://schemas.openxmlformats.org/officeDocument/2006/relationships/image" Target="../media/image149.png"/><Relationship Id="rId15" Type="http://schemas.microsoft.com/office/2007/relationships/hdphoto" Target="../media/hdphoto6.wdp"/><Relationship Id="rId23" Type="http://schemas.openxmlformats.org/officeDocument/2006/relationships/image" Target="../media/image161.png"/><Relationship Id="rId28" Type="http://schemas.openxmlformats.org/officeDocument/2006/relationships/image" Target="../media/image165.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7.png"/><Relationship Id="rId31" Type="http://schemas.openxmlformats.org/officeDocument/2006/relationships/image" Target="../media/image168.png"/><Relationship Id="rId4" Type="http://schemas.microsoft.com/office/2007/relationships/hdphoto" Target="../media/hdphoto1.wdp"/><Relationship Id="rId9" Type="http://schemas.openxmlformats.org/officeDocument/2006/relationships/image" Target="../media/image151.png"/><Relationship Id="rId14" Type="http://schemas.openxmlformats.org/officeDocument/2006/relationships/image" Target="../media/image154.png"/><Relationship Id="rId22" Type="http://schemas.openxmlformats.org/officeDocument/2006/relationships/image" Target="../media/image160.png"/><Relationship Id="rId27" Type="http://schemas.openxmlformats.org/officeDocument/2006/relationships/image" Target="../media/image164.png"/><Relationship Id="rId30" Type="http://schemas.openxmlformats.org/officeDocument/2006/relationships/image" Target="../media/image167.jpg"/><Relationship Id="rId35" Type="http://schemas.openxmlformats.org/officeDocument/2006/relationships/image" Target="../media/image1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jpg"/><Relationship Id="rId7" Type="http://schemas.openxmlformats.org/officeDocument/2006/relationships/image" Target="../media/image17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7.jp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8.emf"/><Relationship Id="rId18" Type="http://schemas.openxmlformats.org/officeDocument/2006/relationships/image" Target="../media/image193.emf"/><Relationship Id="rId26" Type="http://schemas.openxmlformats.org/officeDocument/2006/relationships/image" Target="../media/image201.emf"/><Relationship Id="rId39" Type="http://schemas.openxmlformats.org/officeDocument/2006/relationships/image" Target="../media/image214.emf"/><Relationship Id="rId3" Type="http://schemas.openxmlformats.org/officeDocument/2006/relationships/image" Target="../media/image181.png"/><Relationship Id="rId21" Type="http://schemas.openxmlformats.org/officeDocument/2006/relationships/image" Target="../media/image196.emf"/><Relationship Id="rId34" Type="http://schemas.openxmlformats.org/officeDocument/2006/relationships/image" Target="../media/image209.emf"/><Relationship Id="rId7" Type="http://schemas.openxmlformats.org/officeDocument/2006/relationships/image" Target="../media/image183.emf"/><Relationship Id="rId12" Type="http://schemas.openxmlformats.org/officeDocument/2006/relationships/image" Target="../media/image187.emf"/><Relationship Id="rId17" Type="http://schemas.openxmlformats.org/officeDocument/2006/relationships/image" Target="../media/image192.emf"/><Relationship Id="rId25" Type="http://schemas.openxmlformats.org/officeDocument/2006/relationships/image" Target="../media/image200.emf"/><Relationship Id="rId33" Type="http://schemas.openxmlformats.org/officeDocument/2006/relationships/image" Target="../media/image208.emf"/><Relationship Id="rId38" Type="http://schemas.openxmlformats.org/officeDocument/2006/relationships/image" Target="../media/image213.png"/><Relationship Id="rId2" Type="http://schemas.openxmlformats.org/officeDocument/2006/relationships/notesSlide" Target="../notesSlides/notesSlide12.xml"/><Relationship Id="rId16" Type="http://schemas.openxmlformats.org/officeDocument/2006/relationships/image" Target="../media/image191.emf"/><Relationship Id="rId20" Type="http://schemas.openxmlformats.org/officeDocument/2006/relationships/image" Target="../media/image195.emf"/><Relationship Id="rId29" Type="http://schemas.openxmlformats.org/officeDocument/2006/relationships/image" Target="../media/image204.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9.emf"/><Relationship Id="rId32" Type="http://schemas.openxmlformats.org/officeDocument/2006/relationships/image" Target="../media/image207.png"/><Relationship Id="rId37" Type="http://schemas.openxmlformats.org/officeDocument/2006/relationships/image" Target="../media/image212.emf"/><Relationship Id="rId5" Type="http://schemas.openxmlformats.org/officeDocument/2006/relationships/image" Target="../media/image182.png"/><Relationship Id="rId15" Type="http://schemas.openxmlformats.org/officeDocument/2006/relationships/image" Target="../media/image190.emf"/><Relationship Id="rId23" Type="http://schemas.openxmlformats.org/officeDocument/2006/relationships/image" Target="../media/image198.png"/><Relationship Id="rId28" Type="http://schemas.openxmlformats.org/officeDocument/2006/relationships/image" Target="../media/image203.emf"/><Relationship Id="rId36" Type="http://schemas.openxmlformats.org/officeDocument/2006/relationships/image" Target="../media/image211.emf"/><Relationship Id="rId10" Type="http://schemas.openxmlformats.org/officeDocument/2006/relationships/image" Target="../media/image186.png"/><Relationship Id="rId19" Type="http://schemas.openxmlformats.org/officeDocument/2006/relationships/image" Target="../media/image194.emf"/><Relationship Id="rId31" Type="http://schemas.openxmlformats.org/officeDocument/2006/relationships/image" Target="../media/image206.emf"/><Relationship Id="rId4" Type="http://schemas.microsoft.com/office/2007/relationships/hdphoto" Target="../media/hdphoto12.wdp"/><Relationship Id="rId9" Type="http://schemas.openxmlformats.org/officeDocument/2006/relationships/image" Target="../media/image185.emf"/><Relationship Id="rId14" Type="http://schemas.openxmlformats.org/officeDocument/2006/relationships/image" Target="../media/image189.emf"/><Relationship Id="rId22" Type="http://schemas.openxmlformats.org/officeDocument/2006/relationships/image" Target="../media/image197.png"/><Relationship Id="rId27" Type="http://schemas.openxmlformats.org/officeDocument/2006/relationships/image" Target="../media/image202.emf"/><Relationship Id="rId30" Type="http://schemas.openxmlformats.org/officeDocument/2006/relationships/image" Target="../media/image205.emf"/><Relationship Id="rId35" Type="http://schemas.openxmlformats.org/officeDocument/2006/relationships/image" Target="../media/image210.emf"/></Relationships>
</file>

<file path=ppt/slides/_rels/slide19.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188.emf"/><Relationship Id="rId18" Type="http://schemas.openxmlformats.org/officeDocument/2006/relationships/image" Target="../media/image213.png"/><Relationship Id="rId26" Type="http://schemas.openxmlformats.org/officeDocument/2006/relationships/image" Target="../media/image222.png"/><Relationship Id="rId39" Type="http://schemas.openxmlformats.org/officeDocument/2006/relationships/image" Target="../media/image232.png"/><Relationship Id="rId3" Type="http://schemas.openxmlformats.org/officeDocument/2006/relationships/image" Target="../media/image215.png"/><Relationship Id="rId21" Type="http://schemas.openxmlformats.org/officeDocument/2006/relationships/image" Target="../media/image209.emf"/><Relationship Id="rId34" Type="http://schemas.openxmlformats.org/officeDocument/2006/relationships/image" Target="../media/image190.emf"/><Relationship Id="rId42" Type="http://schemas.openxmlformats.org/officeDocument/2006/relationships/image" Target="../media/image235.png"/><Relationship Id="rId47" Type="http://schemas.openxmlformats.org/officeDocument/2006/relationships/image" Target="../media/image238.png"/><Relationship Id="rId7" Type="http://schemas.openxmlformats.org/officeDocument/2006/relationships/image" Target="../media/image217.png"/><Relationship Id="rId12" Type="http://schemas.openxmlformats.org/officeDocument/2006/relationships/image" Target="../media/image187.emf"/><Relationship Id="rId17" Type="http://schemas.openxmlformats.org/officeDocument/2006/relationships/image" Target="../media/image212.emf"/><Relationship Id="rId25" Type="http://schemas.openxmlformats.org/officeDocument/2006/relationships/image" Target="../media/image195.emf"/><Relationship Id="rId33" Type="http://schemas.openxmlformats.org/officeDocument/2006/relationships/image" Target="../media/image189.emf"/><Relationship Id="rId38" Type="http://schemas.openxmlformats.org/officeDocument/2006/relationships/image" Target="../media/image231.png"/><Relationship Id="rId46" Type="http://schemas.openxmlformats.org/officeDocument/2006/relationships/image" Target="../media/image237.png"/><Relationship Id="rId2" Type="http://schemas.openxmlformats.org/officeDocument/2006/relationships/notesSlide" Target="../notesSlides/notesSlide13.xml"/><Relationship Id="rId16" Type="http://schemas.openxmlformats.org/officeDocument/2006/relationships/image" Target="../media/image219.png"/><Relationship Id="rId20" Type="http://schemas.openxmlformats.org/officeDocument/2006/relationships/image" Target="../media/image203.emf"/><Relationship Id="rId29" Type="http://schemas.openxmlformats.org/officeDocument/2006/relationships/image" Target="../media/image225.png"/><Relationship Id="rId41" Type="http://schemas.openxmlformats.org/officeDocument/2006/relationships/image" Target="../media/image234.png"/><Relationship Id="rId1" Type="http://schemas.openxmlformats.org/officeDocument/2006/relationships/slideLayout" Target="../slideLayouts/slideLayout8.xml"/><Relationship Id="rId6" Type="http://schemas.openxmlformats.org/officeDocument/2006/relationships/image" Target="../media/image216.png"/><Relationship Id="rId11" Type="http://schemas.openxmlformats.org/officeDocument/2006/relationships/image" Target="../media/image198.png"/><Relationship Id="rId24" Type="http://schemas.openxmlformats.org/officeDocument/2006/relationships/image" Target="../media/image221.png"/><Relationship Id="rId32" Type="http://schemas.openxmlformats.org/officeDocument/2006/relationships/image" Target="../media/image228.png"/><Relationship Id="rId37" Type="http://schemas.openxmlformats.org/officeDocument/2006/relationships/image" Target="../media/image230.png"/><Relationship Id="rId40" Type="http://schemas.openxmlformats.org/officeDocument/2006/relationships/image" Target="../media/image233.png"/><Relationship Id="rId45" Type="http://schemas.openxmlformats.org/officeDocument/2006/relationships/image" Target="../media/image236.png"/><Relationship Id="rId5" Type="http://schemas.openxmlformats.org/officeDocument/2006/relationships/image" Target="../media/image206.emf"/><Relationship Id="rId15" Type="http://schemas.openxmlformats.org/officeDocument/2006/relationships/image" Target="../media/image200.emf"/><Relationship Id="rId23" Type="http://schemas.openxmlformats.org/officeDocument/2006/relationships/image" Target="../media/image220.png"/><Relationship Id="rId28" Type="http://schemas.openxmlformats.org/officeDocument/2006/relationships/image" Target="../media/image224.png"/><Relationship Id="rId36" Type="http://schemas.openxmlformats.org/officeDocument/2006/relationships/image" Target="../media/image229.png"/><Relationship Id="rId10" Type="http://schemas.openxmlformats.org/officeDocument/2006/relationships/image" Target="../media/image208.emf"/><Relationship Id="rId19" Type="http://schemas.openxmlformats.org/officeDocument/2006/relationships/image" Target="../media/image211.emf"/><Relationship Id="rId31" Type="http://schemas.openxmlformats.org/officeDocument/2006/relationships/image" Target="../media/image227.png"/><Relationship Id="rId44" Type="http://schemas.openxmlformats.org/officeDocument/2006/relationships/image" Target="../media/image169.png"/><Relationship Id="rId4" Type="http://schemas.openxmlformats.org/officeDocument/2006/relationships/image" Target="../media/image205.emf"/><Relationship Id="rId9" Type="http://schemas.openxmlformats.org/officeDocument/2006/relationships/image" Target="../media/image210.emf"/><Relationship Id="rId14" Type="http://schemas.openxmlformats.org/officeDocument/2006/relationships/image" Target="../media/image201.emf"/><Relationship Id="rId22" Type="http://schemas.openxmlformats.org/officeDocument/2006/relationships/image" Target="../media/image194.emf"/><Relationship Id="rId27" Type="http://schemas.openxmlformats.org/officeDocument/2006/relationships/image" Target="../media/image223.png"/><Relationship Id="rId30" Type="http://schemas.openxmlformats.org/officeDocument/2006/relationships/image" Target="../media/image226.png"/><Relationship Id="rId35" Type="http://schemas.openxmlformats.org/officeDocument/2006/relationships/image" Target="../media/image191.emf"/><Relationship Id="rId43" Type="http://schemas.openxmlformats.org/officeDocument/2006/relationships/image" Target="../media/image170.png"/><Relationship Id="rId48" Type="http://schemas.openxmlformats.org/officeDocument/2006/relationships/image" Target="../media/image2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 Id="rId9" Type="http://schemas.openxmlformats.org/officeDocument/2006/relationships/image" Target="../media/image247.png"/></Relationships>
</file>

<file path=ppt/slides/_rels/slide2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51.png"/></Relationships>
</file>

<file path=ppt/slides/_rels/slide2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2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62.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61.emf"/><Relationship Id="rId5" Type="http://schemas.openxmlformats.org/officeDocument/2006/relationships/image" Target="../media/image214.emf"/><Relationship Id="rId4" Type="http://schemas.openxmlformats.org/officeDocument/2006/relationships/image" Target="../media/image260.emf"/></Relationships>
</file>

<file path=ppt/slides/_rels/slide32.xml.rels><?xml version="1.0" encoding="UTF-8" standalone="yes"?>
<Relationships xmlns="http://schemas.openxmlformats.org/package/2006/relationships"><Relationship Id="rId2" Type="http://schemas.openxmlformats.org/officeDocument/2006/relationships/image" Target="../media/image263.tmp"/><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64.png"/><Relationship Id="rId7" Type="http://schemas.openxmlformats.org/officeDocument/2006/relationships/image" Target="../media/image26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65.png"/><Relationship Id="rId4" Type="http://schemas.microsoft.com/office/2007/relationships/hdphoto" Target="../media/hdphoto15.wdp"/></Relationships>
</file>

<file path=ppt/slides/_rels/slide34.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70.png"/><Relationship Id="rId5" Type="http://schemas.openxmlformats.org/officeDocument/2006/relationships/image" Target="../media/image269.png"/><Relationship Id="rId10" Type="http://schemas.microsoft.com/office/2007/relationships/hdphoto" Target="../media/hdphoto18.wdp"/><Relationship Id="rId4" Type="http://schemas.openxmlformats.org/officeDocument/2006/relationships/image" Target="../media/image268.png"/><Relationship Id="rId9" Type="http://schemas.openxmlformats.org/officeDocument/2006/relationships/image" Target="../media/image273.png"/></Relationships>
</file>

<file path=ppt/slides/_rels/slide35.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76.png"/></Relationships>
</file>

<file path=ppt/slides/_rels/slide39.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customXml" Target="../../customXml/item3.xml"/><Relationship Id="rId7" Type="http://schemas.openxmlformats.org/officeDocument/2006/relationships/image" Target="../media/image286.emf"/><Relationship Id="rId12" Type="http://schemas.openxmlformats.org/officeDocument/2006/relationships/image" Target="../media/image291.png"/><Relationship Id="rId2" Type="http://schemas.openxmlformats.org/officeDocument/2006/relationships/customXml" Target="../../customXml/item4.xml"/><Relationship Id="rId1" Type="http://schemas.openxmlformats.org/officeDocument/2006/relationships/customXml" Target="../../customXml/item5.xml"/><Relationship Id="rId6" Type="http://schemas.openxmlformats.org/officeDocument/2006/relationships/image" Target="../media/image285.emf"/><Relationship Id="rId11" Type="http://schemas.openxmlformats.org/officeDocument/2006/relationships/image" Target="../media/image290.emf"/><Relationship Id="rId5" Type="http://schemas.openxmlformats.org/officeDocument/2006/relationships/notesSlide" Target="../notesSlides/notesSlide35.xml"/><Relationship Id="rId10" Type="http://schemas.openxmlformats.org/officeDocument/2006/relationships/image" Target="../media/image289.emf"/><Relationship Id="rId4" Type="http://schemas.openxmlformats.org/officeDocument/2006/relationships/slideLayout" Target="../slideLayouts/slideLayout16.xml"/><Relationship Id="rId9" Type="http://schemas.openxmlformats.org/officeDocument/2006/relationships/image" Target="../media/image288.png"/></Relationships>
</file>

<file path=ppt/slides/_rels/slide45.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notesSlide" Target="../notesSlides/notesSlide36.xml"/><Relationship Id="rId7" Type="http://schemas.openxmlformats.org/officeDocument/2006/relationships/image" Target="../media/image295.png"/><Relationship Id="rId2" Type="http://schemas.openxmlformats.org/officeDocument/2006/relationships/slideLayout" Target="../slideLayouts/slideLayout25.xml"/><Relationship Id="rId1" Type="http://schemas.openxmlformats.org/officeDocument/2006/relationships/customXml" Target="../../customXml/item6.xml"/><Relationship Id="rId6" Type="http://schemas.openxmlformats.org/officeDocument/2006/relationships/image" Target="../media/image294.emf"/><Relationship Id="rId5" Type="http://schemas.openxmlformats.org/officeDocument/2006/relationships/image" Target="../media/image293.png"/><Relationship Id="rId4" Type="http://schemas.openxmlformats.org/officeDocument/2006/relationships/image" Target="../media/image292.emf"/><Relationship Id="rId9" Type="http://schemas.openxmlformats.org/officeDocument/2006/relationships/image" Target="../media/image297.png"/></Relationships>
</file>

<file path=ppt/slides/_rels/slide46.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299.png"/><Relationship Id="rId4" Type="http://schemas.openxmlformats.org/officeDocument/2006/relationships/image" Target="../media/image298.png"/></Relationships>
</file>

<file path=ppt/slides/_rels/slide47.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12" Type="http://schemas.openxmlformats.org/officeDocument/2006/relationships/image" Target="../media/image309.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303.png"/><Relationship Id="rId11" Type="http://schemas.openxmlformats.org/officeDocument/2006/relationships/image" Target="../media/image308.png"/><Relationship Id="rId5" Type="http://schemas.openxmlformats.org/officeDocument/2006/relationships/image" Target="../media/image302.pn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48.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310.png"/><Relationship Id="rId7" Type="http://schemas.openxmlformats.org/officeDocument/2006/relationships/image" Target="../media/image313.png"/><Relationship Id="rId12" Type="http://schemas.openxmlformats.org/officeDocument/2006/relationships/image" Target="../media/image316.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312.png"/><Relationship Id="rId11" Type="http://schemas.openxmlformats.org/officeDocument/2006/relationships/image" Target="../media/image315.png"/><Relationship Id="rId5" Type="http://schemas.openxmlformats.org/officeDocument/2006/relationships/image" Target="../media/image294.emf"/><Relationship Id="rId10" Type="http://schemas.openxmlformats.org/officeDocument/2006/relationships/image" Target="../media/image314.png"/><Relationship Id="rId4" Type="http://schemas.openxmlformats.org/officeDocument/2006/relationships/image" Target="../media/image311.png"/><Relationship Id="rId9" Type="http://schemas.openxmlformats.org/officeDocument/2006/relationships/image" Target="../media/image250.png"/></Relationships>
</file>

<file path=ppt/slides/_rels/slide49.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201.emf"/><Relationship Id="rId1" Type="http://schemas.openxmlformats.org/officeDocument/2006/relationships/slideLayout" Target="../slideLayouts/slideLayout5.xml"/><Relationship Id="rId4" Type="http://schemas.openxmlformats.org/officeDocument/2006/relationships/image" Target="../media/image19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gif"/><Relationship Id="rId34" Type="http://schemas.openxmlformats.org/officeDocument/2006/relationships/image" Target="../media/image42.jpeg"/><Relationship Id="rId42" Type="http://schemas.openxmlformats.org/officeDocument/2006/relationships/image" Target="../media/image50.png"/><Relationship Id="rId47" Type="http://schemas.openxmlformats.org/officeDocument/2006/relationships/image" Target="../media/image54.png"/><Relationship Id="rId50" Type="http://schemas.openxmlformats.org/officeDocument/2006/relationships/image" Target="../media/image56.png"/><Relationship Id="rId55" Type="http://schemas.openxmlformats.org/officeDocument/2006/relationships/image" Target="../media/image61.gif"/><Relationship Id="rId7" Type="http://schemas.openxmlformats.org/officeDocument/2006/relationships/image" Target="../media/image15.jpe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54" Type="http://schemas.openxmlformats.org/officeDocument/2006/relationships/image" Target="../media/image60.jp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jpg"/><Relationship Id="rId53" Type="http://schemas.openxmlformats.org/officeDocument/2006/relationships/image" Target="../media/image59.png"/><Relationship Id="rId58" Type="http://schemas.openxmlformats.org/officeDocument/2006/relationships/image" Target="../media/image64.jpg"/><Relationship Id="rId5" Type="http://schemas.openxmlformats.org/officeDocument/2006/relationships/image" Target="../media/image13.png"/><Relationship Id="rId15" Type="http://schemas.openxmlformats.org/officeDocument/2006/relationships/image" Target="../media/image23.jpe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jpg"/><Relationship Id="rId49" Type="http://schemas.openxmlformats.org/officeDocument/2006/relationships/hyperlink" Target="http://www.dotnetsolutions.co.uk/" TargetMode="External"/><Relationship Id="rId57" Type="http://schemas.openxmlformats.org/officeDocument/2006/relationships/image" Target="../media/image63.jpeg"/><Relationship Id="rId61" Type="http://schemas.openxmlformats.org/officeDocument/2006/relationships/image" Target="../media/image67.jpe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jpeg"/><Relationship Id="rId52" Type="http://schemas.openxmlformats.org/officeDocument/2006/relationships/image" Target="../media/image58.png"/><Relationship Id="rId60" Type="http://schemas.openxmlformats.org/officeDocument/2006/relationships/image" Target="../media/image66.jpg"/><Relationship Id="rId4" Type="http://schemas.openxmlformats.org/officeDocument/2006/relationships/image" Target="../media/image12.tiff"/><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jpeg"/><Relationship Id="rId43" Type="http://schemas.openxmlformats.org/officeDocument/2006/relationships/image" Target="../media/image51.png"/><Relationship Id="rId48" Type="http://schemas.openxmlformats.org/officeDocument/2006/relationships/image" Target="../media/image55.png"/><Relationship Id="rId56" Type="http://schemas.openxmlformats.org/officeDocument/2006/relationships/image" Target="../media/image62.gif"/><Relationship Id="rId8" Type="http://schemas.openxmlformats.org/officeDocument/2006/relationships/image" Target="../media/image16.jpeg"/><Relationship Id="rId51" Type="http://schemas.openxmlformats.org/officeDocument/2006/relationships/image" Target="../media/image57.png"/><Relationship Id="rId3" Type="http://schemas.openxmlformats.org/officeDocument/2006/relationships/image" Target="../media/image11.jp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gif"/><Relationship Id="rId38" Type="http://schemas.openxmlformats.org/officeDocument/2006/relationships/image" Target="../media/image46.png"/><Relationship Id="rId46" Type="http://schemas.openxmlformats.org/officeDocument/2006/relationships/hyperlink" Target="http://www.10thmagnitude.com/" TargetMode="External"/><Relationship Id="rId59" Type="http://schemas.openxmlformats.org/officeDocument/2006/relationships/image" Target="../media/image6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9066212" y="6019800"/>
            <a:ext cx="3122613" cy="838200"/>
          </a:xfrm>
          <a:prstGeom prst="rect">
            <a:avLst/>
          </a:prstGeom>
          <a:solidFill>
            <a:srgbClr val="3535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3" name="Title 1"/>
          <p:cNvSpPr txBox="1">
            <a:spLocks/>
          </p:cNvSpPr>
          <p:nvPr/>
        </p:nvSpPr>
        <p:spPr>
          <a:xfrm>
            <a:off x="596502" y="72174"/>
            <a:ext cx="11204938" cy="842226"/>
          </a:xfrm>
          <a:prstGeom prst="rect">
            <a:avLst/>
          </a:prstGeom>
        </p:spPr>
        <p:txBody>
          <a:bodyPr vert="horz" wrap="square" lIns="143407" tIns="89629" rIns="143407" bIns="89629" rtlCol="0" anchor="t">
            <a:normAutofit fontScale="97500" lnSpcReduction="10000"/>
          </a:bodyPr>
          <a:lstStyle>
            <a:lvl1pPr algn="l" defTabSz="914274" rtl="0" eaLnBrk="1" latinLnBrk="0" hangingPunct="1">
              <a:lnSpc>
                <a:spcPct val="90000"/>
              </a:lnSpc>
              <a:spcBef>
                <a:spcPct val="0"/>
              </a:spcBef>
              <a:buNone/>
              <a:defRPr lang="en-US" sz="5300" b="0" kern="1200" cap="none" spc="-100" baseline="0">
                <a:ln w="3175">
                  <a:noFill/>
                </a:ln>
                <a:solidFill>
                  <a:srgbClr val="008272"/>
                </a:solidFill>
                <a:effectLst/>
                <a:latin typeface="Segoe UI Light" panose="020B0502040204020203" pitchFamily="34" charset="0"/>
                <a:ea typeface="+mn-ea"/>
                <a:cs typeface="Segoe UI Light" panose="020B0502040204020203" pitchFamily="34" charset="0"/>
              </a:defRPr>
            </a:lvl1pPr>
          </a:lstStyle>
          <a:p>
            <a:r>
              <a:rPr lang="fr-FR" dirty="0" smtClean="0">
                <a:solidFill>
                  <a:schemeClr val="bg1"/>
                </a:solidFill>
              </a:rPr>
              <a:t>Microsoft Azure Services</a:t>
            </a:r>
            <a:endParaRPr lang="fr-FR" dirty="0">
              <a:solidFill>
                <a:schemeClr val="bg1"/>
              </a:solidFill>
            </a:endParaRPr>
          </a:p>
        </p:txBody>
      </p:sp>
      <p:sp>
        <p:nvSpPr>
          <p:cNvPr id="434" name="TextBox 433"/>
          <p:cNvSpPr txBox="1"/>
          <p:nvPr/>
        </p:nvSpPr>
        <p:spPr>
          <a:xfrm rot="16200000">
            <a:off x="-225388" y="6025888"/>
            <a:ext cx="988604"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Data</a:t>
            </a:r>
          </a:p>
          <a:p>
            <a:pPr algn="ctr" defTabSz="932468"/>
            <a:r>
              <a:rPr lang="en-US" sz="1400" dirty="0" smtClean="0">
                <a:solidFill>
                  <a:srgbClr val="FFFFFF"/>
                </a:solidFill>
                <a:cs typeface="Segoe UI" panose="020B0502040204020203" pitchFamily="34" charset="0"/>
              </a:rPr>
              <a:t>&amp; Storage</a:t>
            </a:r>
            <a:endParaRPr lang="en-US" sz="1400" dirty="0">
              <a:solidFill>
                <a:srgbClr val="FFFFFF"/>
              </a:solidFill>
              <a:cs typeface="Segoe UI" panose="020B0502040204020203" pitchFamily="34" charset="0"/>
            </a:endParaRPr>
          </a:p>
        </p:txBody>
      </p:sp>
      <p:sp>
        <p:nvSpPr>
          <p:cNvPr id="435" name="TextBox 434"/>
          <p:cNvSpPr txBox="1"/>
          <p:nvPr/>
        </p:nvSpPr>
        <p:spPr>
          <a:xfrm rot="16200000">
            <a:off x="-180562" y="3516072"/>
            <a:ext cx="933269"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Web</a:t>
            </a:r>
          </a:p>
          <a:p>
            <a:pPr algn="ctr" defTabSz="932468"/>
            <a:r>
              <a:rPr lang="en-US" sz="1400" dirty="0" smtClean="0">
                <a:solidFill>
                  <a:srgbClr val="FFFFFF"/>
                </a:solidFill>
                <a:cs typeface="Segoe UI" panose="020B0502040204020203" pitchFamily="34" charset="0"/>
              </a:rPr>
              <a:t>&amp; Mobile</a:t>
            </a:r>
            <a:endParaRPr lang="en-US" sz="1400" dirty="0">
              <a:solidFill>
                <a:srgbClr val="FFFFFF"/>
              </a:solidFill>
              <a:cs typeface="Segoe UI" panose="020B0502040204020203" pitchFamily="34" charset="0"/>
            </a:endParaRPr>
          </a:p>
        </p:txBody>
      </p:sp>
      <p:sp>
        <p:nvSpPr>
          <p:cNvPr id="436" name="TextBox 435"/>
          <p:cNvSpPr txBox="1"/>
          <p:nvPr/>
        </p:nvSpPr>
        <p:spPr>
          <a:xfrm rot="16200000">
            <a:off x="-160427" y="4898283"/>
            <a:ext cx="915828"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Compute</a:t>
            </a:r>
            <a:endParaRPr lang="en-US" sz="1400" dirty="0">
              <a:solidFill>
                <a:srgbClr val="FFFFFF"/>
              </a:solidFill>
              <a:cs typeface="Segoe UI" panose="020B0502040204020203" pitchFamily="34" charset="0"/>
            </a:endParaRPr>
          </a:p>
        </p:txBody>
      </p:sp>
      <p:sp>
        <p:nvSpPr>
          <p:cNvPr id="437" name="Rectangle 436"/>
          <p:cNvSpPr/>
          <p:nvPr/>
        </p:nvSpPr>
        <p:spPr>
          <a:xfrm>
            <a:off x="46412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SQL Database</a:t>
            </a:r>
            <a:endParaRPr lang="en-US" sz="1122" dirty="0">
              <a:solidFill>
                <a:srgbClr val="FFFFFF"/>
              </a:solidFill>
              <a:cs typeface="Segoe UI" panose="020B0502040204020203" pitchFamily="34" charset="0"/>
            </a:endParaRPr>
          </a:p>
        </p:txBody>
      </p:sp>
      <p:sp>
        <p:nvSpPr>
          <p:cNvPr id="438" name="Rectangle 437"/>
          <p:cNvSpPr/>
          <p:nvPr/>
        </p:nvSpPr>
        <p:spPr>
          <a:xfrm>
            <a:off x="602548" y="3346766"/>
            <a:ext cx="3850447"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a:t>
            </a:r>
          </a:p>
          <a:p>
            <a:pPr defTabSz="932468"/>
            <a:r>
              <a:rPr lang="en-US" sz="1122" dirty="0" smtClean="0">
                <a:solidFill>
                  <a:srgbClr val="FFFFFF"/>
                </a:solidFill>
                <a:cs typeface="Segoe UI" panose="020B0502040204020203" pitchFamily="34" charset="0"/>
              </a:rPr>
              <a:t>Service</a:t>
            </a:r>
            <a:endParaRPr lang="en-US" sz="1122" dirty="0">
              <a:solidFill>
                <a:srgbClr val="FFFFFF"/>
              </a:solidFill>
              <a:cs typeface="Segoe UI" panose="020B0502040204020203" pitchFamily="34" charset="0"/>
            </a:endParaRPr>
          </a:p>
        </p:txBody>
      </p:sp>
      <p:sp>
        <p:nvSpPr>
          <p:cNvPr id="439" name="Rectangle 438"/>
          <p:cNvSpPr/>
          <p:nvPr/>
        </p:nvSpPr>
        <p:spPr>
          <a:xfrm>
            <a:off x="602548"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Virtual Machines</a:t>
            </a:r>
            <a:endParaRPr lang="en-US" sz="1122" dirty="0">
              <a:solidFill>
                <a:srgbClr val="FFFFFF"/>
              </a:solidFill>
              <a:cs typeface="Segoe UI" panose="020B0502040204020203" pitchFamily="34" charset="0"/>
            </a:endParaRPr>
          </a:p>
        </p:txBody>
      </p:sp>
      <p:sp>
        <p:nvSpPr>
          <p:cNvPr id="440" name="TextBox 439"/>
          <p:cNvSpPr txBox="1"/>
          <p:nvPr/>
        </p:nvSpPr>
        <p:spPr>
          <a:xfrm rot="16200000">
            <a:off x="9930200" y="3039725"/>
            <a:ext cx="2085002" cy="307777"/>
          </a:xfrm>
          <a:prstGeom prst="rect">
            <a:avLst/>
          </a:prstGeom>
          <a:noFill/>
        </p:spPr>
        <p:txBody>
          <a:bodyPr wrap="square" rtlCol="0">
            <a:spAutoFit/>
          </a:bodyPr>
          <a:lstStyle/>
          <a:p>
            <a:pPr algn="ctr" defTabSz="932468"/>
            <a:r>
              <a:rPr lang="en-US" sz="1400" dirty="0" smtClean="0">
                <a:solidFill>
                  <a:srgbClr val="FFFFFF"/>
                </a:solidFill>
                <a:cs typeface="Segoe UI" panose="020B0502040204020203" pitchFamily="34" charset="0"/>
              </a:rPr>
              <a:t>Media &amp; CDN</a:t>
            </a:r>
          </a:p>
        </p:txBody>
      </p:sp>
      <p:sp>
        <p:nvSpPr>
          <p:cNvPr id="441" name="Rectangle 440"/>
          <p:cNvSpPr/>
          <p:nvPr/>
        </p:nvSpPr>
        <p:spPr>
          <a:xfrm>
            <a:off x="11199812" y="215515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Media Services</a:t>
            </a:r>
            <a:endParaRPr lang="en-US" sz="1122" dirty="0">
              <a:solidFill>
                <a:srgbClr val="FFFFFF"/>
              </a:solidFill>
              <a:cs typeface="Segoe UI" panose="020B0502040204020203" pitchFamily="34" charset="0"/>
            </a:endParaRPr>
          </a:p>
        </p:txBody>
      </p:sp>
      <p:sp>
        <p:nvSpPr>
          <p:cNvPr id="442" name="Rectangle 441"/>
          <p:cNvSpPr/>
          <p:nvPr/>
        </p:nvSpPr>
        <p:spPr>
          <a:xfrm>
            <a:off x="11199812" y="3336115"/>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CDN</a:t>
            </a:r>
            <a:endParaRPr lang="en-US" sz="1122" dirty="0">
              <a:solidFill>
                <a:srgbClr val="FFFFFF"/>
              </a:solidFill>
              <a:cs typeface="Segoe UI" panose="020B0502040204020203" pitchFamily="34" charset="0"/>
            </a:endParaRPr>
          </a:p>
        </p:txBody>
      </p:sp>
      <p:sp>
        <p:nvSpPr>
          <p:cNvPr id="443" name="TextBox 442"/>
          <p:cNvSpPr txBox="1"/>
          <p:nvPr/>
        </p:nvSpPr>
        <p:spPr>
          <a:xfrm rot="16200000">
            <a:off x="-212911" y="1100418"/>
            <a:ext cx="997966"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Developer</a:t>
            </a:r>
          </a:p>
          <a:p>
            <a:pPr algn="ctr" defTabSz="932468"/>
            <a:r>
              <a:rPr lang="en-US" sz="1400" dirty="0" smtClean="0">
                <a:solidFill>
                  <a:srgbClr val="FFFFFF"/>
                </a:solidFill>
                <a:cs typeface="Segoe UI" panose="020B0502040204020203" pitchFamily="34" charset="0"/>
              </a:rPr>
              <a:t>Services</a:t>
            </a:r>
            <a:endParaRPr lang="en-US" sz="1400" dirty="0">
              <a:solidFill>
                <a:srgbClr val="FFFFFF"/>
              </a:solidFill>
              <a:cs typeface="Segoe UI" panose="020B0502040204020203" pitchFamily="34" charset="0"/>
            </a:endParaRPr>
          </a:p>
        </p:txBody>
      </p:sp>
      <p:sp>
        <p:nvSpPr>
          <p:cNvPr id="444" name="Rectangle 443"/>
          <p:cNvSpPr/>
          <p:nvPr/>
        </p:nvSpPr>
        <p:spPr>
          <a:xfrm>
            <a:off x="6786825"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DocumentDB</a:t>
            </a:r>
            <a:endParaRPr lang="en-US" sz="1122" dirty="0">
              <a:solidFill>
                <a:srgbClr val="FFFFFF"/>
              </a:solidFill>
              <a:cs typeface="Segoe UI" panose="020B0502040204020203" pitchFamily="34" charset="0"/>
            </a:endParaRPr>
          </a:p>
        </p:txBody>
      </p:sp>
      <p:sp>
        <p:nvSpPr>
          <p:cNvPr id="445" name="Rectangle 444"/>
          <p:cNvSpPr/>
          <p:nvPr/>
        </p:nvSpPr>
        <p:spPr>
          <a:xfrm>
            <a:off x="7874118"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Redis</a:t>
            </a:r>
            <a:r>
              <a:rPr lang="en-US" sz="1122" dirty="0" smtClean="0">
                <a:solidFill>
                  <a:srgbClr val="FFFFFF"/>
                </a:solidFill>
                <a:cs typeface="Segoe UI" panose="020B0502040204020203" pitchFamily="34" charset="0"/>
              </a:rPr>
              <a:t> Cache</a:t>
            </a:r>
            <a:endParaRPr lang="en-US" sz="1122" dirty="0">
              <a:solidFill>
                <a:srgbClr val="FFFFFF"/>
              </a:solidFill>
              <a:cs typeface="Segoe UI" panose="020B0502040204020203" pitchFamily="34" charset="0"/>
            </a:endParaRPr>
          </a:p>
        </p:txBody>
      </p:sp>
      <p:sp>
        <p:nvSpPr>
          <p:cNvPr id="446" name="Rectangle 445"/>
          <p:cNvSpPr/>
          <p:nvPr/>
        </p:nvSpPr>
        <p:spPr>
          <a:xfrm>
            <a:off x="1687960"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Cloud Services</a:t>
            </a:r>
            <a:endParaRPr lang="en-US" sz="1122" dirty="0">
              <a:solidFill>
                <a:srgbClr val="FFFFFF"/>
              </a:solidFill>
              <a:cs typeface="Segoe UI" panose="020B0502040204020203" pitchFamily="34" charset="0"/>
            </a:endParaRPr>
          </a:p>
        </p:txBody>
      </p:sp>
      <p:sp>
        <p:nvSpPr>
          <p:cNvPr id="447" name="Rectangle 446"/>
          <p:cNvSpPr/>
          <p:nvPr/>
        </p:nvSpPr>
        <p:spPr>
          <a:xfrm>
            <a:off x="2775253"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Batch</a:t>
            </a:r>
            <a:endParaRPr lang="en-US" sz="1122" dirty="0">
              <a:solidFill>
                <a:srgbClr val="FFFFFF"/>
              </a:solidFill>
              <a:cs typeface="Segoe UI" panose="020B0502040204020203" pitchFamily="34" charset="0"/>
            </a:endParaRPr>
          </a:p>
        </p:txBody>
      </p:sp>
      <p:sp>
        <p:nvSpPr>
          <p:cNvPr id="448" name="Rectangle 447"/>
          <p:cNvSpPr/>
          <p:nvPr/>
        </p:nvSpPr>
        <p:spPr>
          <a:xfrm>
            <a:off x="38625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Service Fabric</a:t>
            </a:r>
            <a:endParaRPr lang="en-US" sz="1122" dirty="0">
              <a:solidFill>
                <a:srgbClr val="FFFFFF"/>
              </a:solidFill>
              <a:cs typeface="Segoe UI" panose="020B0502040204020203" pitchFamily="34" charset="0"/>
            </a:endParaRPr>
          </a:p>
        </p:txBody>
      </p:sp>
      <p:sp>
        <p:nvSpPr>
          <p:cNvPr id="449" name="TextBox 448"/>
          <p:cNvSpPr txBox="1"/>
          <p:nvPr/>
        </p:nvSpPr>
        <p:spPr>
          <a:xfrm rot="16200000">
            <a:off x="5495835" y="4982035"/>
            <a:ext cx="1112292"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Networking</a:t>
            </a:r>
            <a:endParaRPr lang="en-US" sz="1400" dirty="0">
              <a:solidFill>
                <a:srgbClr val="FFFFFF"/>
              </a:solidFill>
              <a:cs typeface="Segoe UI" panose="020B0502040204020203" pitchFamily="34" charset="0"/>
            </a:endParaRPr>
          </a:p>
        </p:txBody>
      </p:sp>
      <p:sp>
        <p:nvSpPr>
          <p:cNvPr id="450" name="Rectangle 449"/>
          <p:cNvSpPr/>
          <p:nvPr/>
        </p:nvSpPr>
        <p:spPr>
          <a:xfrm>
            <a:off x="6286642"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Virtual Network</a:t>
            </a:r>
            <a:endParaRPr lang="en-US" sz="1122" dirty="0">
              <a:solidFill>
                <a:srgbClr val="FFFFFF"/>
              </a:solidFill>
              <a:cs typeface="Segoe UI" panose="020B0502040204020203" pitchFamily="34" charset="0"/>
            </a:endParaRPr>
          </a:p>
        </p:txBody>
      </p:sp>
      <p:sp>
        <p:nvSpPr>
          <p:cNvPr id="451" name="Rectangle 450"/>
          <p:cNvSpPr/>
          <p:nvPr/>
        </p:nvSpPr>
        <p:spPr>
          <a:xfrm>
            <a:off x="7367444"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ExpressRoute</a:t>
            </a:r>
            <a:endParaRPr lang="en-US" sz="1122" dirty="0">
              <a:solidFill>
                <a:srgbClr val="FFFFFF"/>
              </a:solidFill>
              <a:cs typeface="Segoe UI" panose="020B0502040204020203" pitchFamily="34" charset="0"/>
            </a:endParaRPr>
          </a:p>
        </p:txBody>
      </p:sp>
      <p:sp>
        <p:nvSpPr>
          <p:cNvPr id="452" name="Rectangle 451"/>
          <p:cNvSpPr/>
          <p:nvPr/>
        </p:nvSpPr>
        <p:spPr>
          <a:xfrm>
            <a:off x="8448246" y="463103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Traffic Manager</a:t>
            </a:r>
            <a:endParaRPr lang="en-US" sz="1122" dirty="0">
              <a:solidFill>
                <a:srgbClr val="FFFFFF"/>
              </a:solidFill>
              <a:cs typeface="Segoe UI" panose="020B0502040204020203" pitchFamily="34" charset="0"/>
            </a:endParaRPr>
          </a:p>
        </p:txBody>
      </p:sp>
      <p:sp>
        <p:nvSpPr>
          <p:cNvPr id="453" name="Rectangle 452"/>
          <p:cNvSpPr/>
          <p:nvPr/>
        </p:nvSpPr>
        <p:spPr>
          <a:xfrm>
            <a:off x="8942362" y="5855381"/>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StorSimple</a:t>
            </a:r>
            <a:endParaRPr lang="en-US" sz="1122" dirty="0">
              <a:solidFill>
                <a:srgbClr val="FFFFFF"/>
              </a:solidFill>
              <a:cs typeface="Segoe UI" panose="020B0502040204020203" pitchFamily="34" charset="0"/>
            </a:endParaRPr>
          </a:p>
        </p:txBody>
      </p:sp>
      <p:sp>
        <p:nvSpPr>
          <p:cNvPr id="454" name="Rectangle 453"/>
          <p:cNvSpPr/>
          <p:nvPr/>
        </p:nvSpPr>
        <p:spPr>
          <a:xfrm>
            <a:off x="5714910"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Search</a:t>
            </a:r>
            <a:endParaRPr lang="en-US" sz="1122" dirty="0">
              <a:solidFill>
                <a:srgbClr val="FFFFFF"/>
              </a:solidFill>
              <a:cs typeface="Segoe UI" panose="020B0502040204020203" pitchFamily="34" charset="0"/>
            </a:endParaRPr>
          </a:p>
        </p:txBody>
      </p:sp>
      <p:sp>
        <p:nvSpPr>
          <p:cNvPr id="455" name="Rectangle 454"/>
          <p:cNvSpPr/>
          <p:nvPr/>
        </p:nvSpPr>
        <p:spPr>
          <a:xfrm>
            <a:off x="600894" y="5851894"/>
            <a:ext cx="3852101" cy="89862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Storage</a:t>
            </a:r>
            <a:endParaRPr lang="en-US" sz="1122" dirty="0">
              <a:solidFill>
                <a:srgbClr val="FFFFFF"/>
              </a:solidFill>
              <a:cs typeface="Segoe UI" panose="020B0502040204020203" pitchFamily="34" charset="0"/>
            </a:endParaRPr>
          </a:p>
        </p:txBody>
      </p:sp>
      <p:sp>
        <p:nvSpPr>
          <p:cNvPr id="456" name="TextBox 455"/>
          <p:cNvSpPr txBox="1"/>
          <p:nvPr/>
        </p:nvSpPr>
        <p:spPr>
          <a:xfrm rot="16200000">
            <a:off x="7659168" y="3545289"/>
            <a:ext cx="941284" cy="523220"/>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Identity</a:t>
            </a:r>
          </a:p>
          <a:p>
            <a:pPr algn="ctr" defTabSz="932468"/>
            <a:r>
              <a:rPr lang="en-US" sz="1400" dirty="0" smtClean="0">
                <a:solidFill>
                  <a:srgbClr val="FFFFFF"/>
                </a:solidFill>
                <a:cs typeface="Segoe UI" panose="020B0502040204020203" pitchFamily="34" charset="0"/>
              </a:rPr>
              <a:t>&amp; Access</a:t>
            </a:r>
          </a:p>
        </p:txBody>
      </p:sp>
      <p:sp>
        <p:nvSpPr>
          <p:cNvPr id="457" name="Rectangle 456"/>
          <p:cNvSpPr/>
          <p:nvPr/>
        </p:nvSpPr>
        <p:spPr>
          <a:xfrm>
            <a:off x="8535942"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Azure Active Directory</a:t>
            </a:r>
            <a:endParaRPr lang="en-US" sz="1122" dirty="0">
              <a:solidFill>
                <a:srgbClr val="FFFFFF"/>
              </a:solidFill>
              <a:cs typeface="Segoe UI" panose="020B0502040204020203" pitchFamily="34" charset="0"/>
            </a:endParaRPr>
          </a:p>
        </p:txBody>
      </p:sp>
      <p:sp>
        <p:nvSpPr>
          <p:cNvPr id="458" name="Rectangle 457"/>
          <p:cNvSpPr/>
          <p:nvPr/>
        </p:nvSpPr>
        <p:spPr>
          <a:xfrm>
            <a:off x="962000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Multi-Factor </a:t>
            </a:r>
            <a:r>
              <a:rPr lang="en-US" sz="1122" dirty="0" err="1" smtClean="0">
                <a:solidFill>
                  <a:srgbClr val="FFFFFF"/>
                </a:solidFill>
                <a:cs typeface="Segoe UI" panose="020B0502040204020203" pitchFamily="34" charset="0"/>
              </a:rPr>
              <a:t>Authent</a:t>
            </a:r>
            <a:endParaRPr lang="en-US" sz="1122" dirty="0">
              <a:solidFill>
                <a:srgbClr val="FFFFFF"/>
              </a:solidFill>
              <a:cs typeface="Segoe UI" panose="020B0502040204020203" pitchFamily="34" charset="0"/>
            </a:endParaRPr>
          </a:p>
        </p:txBody>
      </p:sp>
      <p:sp>
        <p:nvSpPr>
          <p:cNvPr id="459" name="Rectangle 458"/>
          <p:cNvSpPr/>
          <p:nvPr/>
        </p:nvSpPr>
        <p:spPr>
          <a:xfrm>
            <a:off x="4639874"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API Management</a:t>
            </a:r>
            <a:endParaRPr lang="en-US" sz="1122" dirty="0">
              <a:solidFill>
                <a:srgbClr val="FFFFFF"/>
              </a:solidFill>
              <a:cs typeface="Segoe UI" panose="020B0502040204020203" pitchFamily="34" charset="0"/>
            </a:endParaRPr>
          </a:p>
        </p:txBody>
      </p:sp>
      <p:sp>
        <p:nvSpPr>
          <p:cNvPr id="460" name="Rectangle 459"/>
          <p:cNvSpPr/>
          <p:nvPr/>
        </p:nvSpPr>
        <p:spPr>
          <a:xfrm>
            <a:off x="5720676"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Notification Hubs</a:t>
            </a:r>
            <a:endParaRPr lang="en-US" sz="1122" dirty="0">
              <a:solidFill>
                <a:srgbClr val="FFFFFF"/>
              </a:solidFill>
              <a:cs typeface="Segoe UI" panose="020B0502040204020203" pitchFamily="34" charset="0"/>
            </a:endParaRPr>
          </a:p>
        </p:txBody>
      </p:sp>
      <p:sp>
        <p:nvSpPr>
          <p:cNvPr id="461" name="Rectangle 460"/>
          <p:cNvSpPr/>
          <p:nvPr/>
        </p:nvSpPr>
        <p:spPr>
          <a:xfrm>
            <a:off x="6801478" y="3346766"/>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Mobile Engagement</a:t>
            </a:r>
            <a:endParaRPr lang="en-US" sz="1122" dirty="0">
              <a:solidFill>
                <a:srgbClr val="FFFFFF"/>
              </a:solidFill>
              <a:cs typeface="Segoe UI" panose="020B0502040204020203" pitchFamily="34" charset="0"/>
            </a:endParaRPr>
          </a:p>
        </p:txBody>
      </p:sp>
      <p:sp>
        <p:nvSpPr>
          <p:cNvPr id="462" name="Rectangle 461"/>
          <p:cNvSpPr/>
          <p:nvPr/>
        </p:nvSpPr>
        <p:spPr>
          <a:xfrm>
            <a:off x="59218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Visual Studio Online</a:t>
            </a:r>
            <a:endParaRPr lang="en-US" sz="1122" dirty="0">
              <a:solidFill>
                <a:srgbClr val="FFFFFF"/>
              </a:solidFill>
              <a:cs typeface="Segoe UI" panose="020B0502040204020203" pitchFamily="34" charset="0"/>
            </a:endParaRPr>
          </a:p>
        </p:txBody>
      </p:sp>
      <p:sp>
        <p:nvSpPr>
          <p:cNvPr id="463" name="Rectangle 462"/>
          <p:cNvSpPr/>
          <p:nvPr/>
        </p:nvSpPr>
        <p:spPr>
          <a:xfrm>
            <a:off x="1676248"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Application Insights</a:t>
            </a:r>
            <a:endParaRPr lang="en-US" sz="1122" dirty="0">
              <a:solidFill>
                <a:srgbClr val="FFFFFF"/>
              </a:solidFill>
              <a:cs typeface="Segoe UI" panose="020B0502040204020203" pitchFamily="34" charset="0"/>
            </a:endParaRPr>
          </a:p>
        </p:txBody>
      </p:sp>
      <p:sp>
        <p:nvSpPr>
          <p:cNvPr id="464" name="TextBox 463"/>
          <p:cNvSpPr txBox="1"/>
          <p:nvPr/>
        </p:nvSpPr>
        <p:spPr>
          <a:xfrm rot="16200000">
            <a:off x="2296386" y="1190553"/>
            <a:ext cx="1241045" cy="307777"/>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Management</a:t>
            </a:r>
          </a:p>
        </p:txBody>
      </p:sp>
      <p:sp>
        <p:nvSpPr>
          <p:cNvPr id="465" name="Rectangle 464"/>
          <p:cNvSpPr/>
          <p:nvPr/>
        </p:nvSpPr>
        <p:spPr>
          <a:xfrm>
            <a:off x="3221969"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Scheduler</a:t>
            </a:r>
            <a:endParaRPr lang="en-US" sz="1122" dirty="0">
              <a:solidFill>
                <a:srgbClr val="FFFFFF"/>
              </a:solidFill>
              <a:cs typeface="Segoe UI" panose="020B0502040204020203" pitchFamily="34" charset="0"/>
            </a:endParaRPr>
          </a:p>
        </p:txBody>
      </p:sp>
      <p:sp>
        <p:nvSpPr>
          <p:cNvPr id="466" name="Rectangle 465"/>
          <p:cNvSpPr/>
          <p:nvPr/>
        </p:nvSpPr>
        <p:spPr>
          <a:xfrm>
            <a:off x="4307381"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Automation</a:t>
            </a:r>
            <a:endParaRPr lang="en-US" sz="1122" dirty="0">
              <a:solidFill>
                <a:srgbClr val="FFFFFF"/>
              </a:solidFill>
              <a:cs typeface="Segoe UI" panose="020B0502040204020203" pitchFamily="34" charset="0"/>
            </a:endParaRPr>
          </a:p>
        </p:txBody>
      </p:sp>
      <p:sp>
        <p:nvSpPr>
          <p:cNvPr id="467" name="Rectangle 466"/>
          <p:cNvSpPr/>
          <p:nvPr/>
        </p:nvSpPr>
        <p:spPr>
          <a:xfrm>
            <a:off x="5394674"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Operational Insights</a:t>
            </a:r>
            <a:endParaRPr lang="en-US" sz="1122" dirty="0">
              <a:solidFill>
                <a:srgbClr val="FFFFFF"/>
              </a:solidFill>
              <a:cs typeface="Segoe UI" panose="020B0502040204020203" pitchFamily="34" charset="0"/>
            </a:endParaRPr>
          </a:p>
        </p:txBody>
      </p:sp>
      <p:sp>
        <p:nvSpPr>
          <p:cNvPr id="468" name="Rectangle 467"/>
          <p:cNvSpPr/>
          <p:nvPr/>
        </p:nvSpPr>
        <p:spPr>
          <a:xfrm>
            <a:off x="6481967" y="918779"/>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Key Vault</a:t>
            </a:r>
            <a:endParaRPr lang="en-US" sz="1122" dirty="0">
              <a:solidFill>
                <a:srgbClr val="FFFFFF"/>
              </a:solidFill>
              <a:cs typeface="Segoe UI" panose="020B0502040204020203" pitchFamily="34" charset="0"/>
            </a:endParaRPr>
          </a:p>
        </p:txBody>
      </p:sp>
      <p:sp>
        <p:nvSpPr>
          <p:cNvPr id="469" name="TextBox 468"/>
          <p:cNvSpPr txBox="1"/>
          <p:nvPr/>
        </p:nvSpPr>
        <p:spPr>
          <a:xfrm rot="16200000">
            <a:off x="-127108" y="2386502"/>
            <a:ext cx="887295" cy="523220"/>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Analytics</a:t>
            </a:r>
          </a:p>
          <a:p>
            <a:pPr algn="ctr" defTabSz="932468"/>
            <a:r>
              <a:rPr lang="en-US" sz="1400" dirty="0">
                <a:solidFill>
                  <a:srgbClr val="FFFFFF"/>
                </a:solidFill>
                <a:cs typeface="Segoe UI" panose="020B0502040204020203" pitchFamily="34" charset="0"/>
              </a:rPr>
              <a:t>&amp; IoT</a:t>
            </a:r>
          </a:p>
        </p:txBody>
      </p:sp>
      <p:sp>
        <p:nvSpPr>
          <p:cNvPr id="470" name="Rectangle 469"/>
          <p:cNvSpPr/>
          <p:nvPr/>
        </p:nvSpPr>
        <p:spPr>
          <a:xfrm>
            <a:off x="6025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err="1" smtClean="0">
                <a:solidFill>
                  <a:srgbClr val="FFFFFF"/>
                </a:solidFill>
                <a:cs typeface="Segoe UI" panose="020B0502040204020203" pitchFamily="34" charset="0"/>
              </a:rPr>
              <a:t>HDInsight</a:t>
            </a:r>
            <a:endParaRPr lang="en-US" sz="1122" dirty="0">
              <a:solidFill>
                <a:srgbClr val="FFFFFF"/>
              </a:solidFill>
              <a:cs typeface="Segoe UI" panose="020B0502040204020203" pitchFamily="34" charset="0"/>
            </a:endParaRPr>
          </a:p>
        </p:txBody>
      </p:sp>
      <p:sp>
        <p:nvSpPr>
          <p:cNvPr id="471" name="Rectangle 470"/>
          <p:cNvSpPr/>
          <p:nvPr/>
        </p:nvSpPr>
        <p:spPr>
          <a:xfrm>
            <a:off x="16879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Machine Learning</a:t>
            </a:r>
            <a:endParaRPr lang="en-US" sz="1122" dirty="0">
              <a:solidFill>
                <a:srgbClr val="FFFFFF"/>
              </a:solidFill>
              <a:cs typeface="Segoe UI" panose="020B0502040204020203" pitchFamily="34" charset="0"/>
            </a:endParaRPr>
          </a:p>
        </p:txBody>
      </p:sp>
      <p:sp>
        <p:nvSpPr>
          <p:cNvPr id="472" name="Rectangle 471"/>
          <p:cNvSpPr/>
          <p:nvPr/>
        </p:nvSpPr>
        <p:spPr>
          <a:xfrm>
            <a:off x="27752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Stream Analytics</a:t>
            </a:r>
            <a:endParaRPr lang="en-US" sz="1122" dirty="0">
              <a:solidFill>
                <a:srgbClr val="FFFFFF"/>
              </a:solidFill>
              <a:cs typeface="Segoe UI" panose="020B0502040204020203" pitchFamily="34" charset="0"/>
            </a:endParaRPr>
          </a:p>
        </p:txBody>
      </p:sp>
      <p:sp>
        <p:nvSpPr>
          <p:cNvPr id="473" name="Rectangle 472"/>
          <p:cNvSpPr/>
          <p:nvPr/>
        </p:nvSpPr>
        <p:spPr>
          <a:xfrm>
            <a:off x="3857381"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Factory</a:t>
            </a:r>
            <a:endParaRPr lang="en-US" sz="1122" dirty="0">
              <a:solidFill>
                <a:srgbClr val="FFFFFF"/>
              </a:solidFill>
              <a:cs typeface="Segoe UI" panose="020B0502040204020203" pitchFamily="34" charset="0"/>
            </a:endParaRPr>
          </a:p>
        </p:txBody>
      </p:sp>
      <p:sp>
        <p:nvSpPr>
          <p:cNvPr id="474" name="Rectangle 473"/>
          <p:cNvSpPr/>
          <p:nvPr/>
        </p:nvSpPr>
        <p:spPr>
          <a:xfrm>
            <a:off x="4944674"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Event Hubs</a:t>
            </a:r>
            <a:endParaRPr lang="en-US" sz="1122" dirty="0">
              <a:solidFill>
                <a:srgbClr val="FFFFFF"/>
              </a:solidFill>
              <a:cs typeface="Segoe UI" panose="020B0502040204020203" pitchFamily="34" charset="0"/>
            </a:endParaRPr>
          </a:p>
        </p:txBody>
      </p:sp>
      <p:sp>
        <p:nvSpPr>
          <p:cNvPr id="475" name="TextBox 474"/>
          <p:cNvSpPr txBox="1"/>
          <p:nvPr/>
        </p:nvSpPr>
        <p:spPr>
          <a:xfrm rot="16200000">
            <a:off x="5721440" y="2367787"/>
            <a:ext cx="1058495" cy="523220"/>
          </a:xfrm>
          <a:prstGeom prst="rect">
            <a:avLst/>
          </a:prstGeom>
          <a:noFill/>
        </p:spPr>
        <p:txBody>
          <a:bodyPr wrap="none" rtlCol="0">
            <a:spAutoFit/>
          </a:bodyPr>
          <a:lstStyle/>
          <a:p>
            <a:pPr algn="ctr" defTabSz="932468"/>
            <a:r>
              <a:rPr lang="en-US" sz="1400" dirty="0">
                <a:solidFill>
                  <a:srgbClr val="FFFFFF"/>
                </a:solidFill>
                <a:cs typeface="Segoe UI" panose="020B0502040204020203" pitchFamily="34" charset="0"/>
              </a:rPr>
              <a:t>Hybrid</a:t>
            </a:r>
          </a:p>
          <a:p>
            <a:pPr algn="ctr" defTabSz="932468"/>
            <a:r>
              <a:rPr lang="en-US" sz="1400" dirty="0">
                <a:solidFill>
                  <a:srgbClr val="FFFFFF"/>
                </a:solidFill>
                <a:cs typeface="Segoe UI" panose="020B0502040204020203" pitchFamily="34" charset="0"/>
              </a:rPr>
              <a:t>Integration</a:t>
            </a:r>
          </a:p>
        </p:txBody>
      </p:sp>
      <p:sp>
        <p:nvSpPr>
          <p:cNvPr id="476" name="Rectangle 475"/>
          <p:cNvSpPr/>
          <p:nvPr/>
        </p:nvSpPr>
        <p:spPr>
          <a:xfrm>
            <a:off x="6555748"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BizTalk Services</a:t>
            </a:r>
            <a:endParaRPr lang="en-US" sz="1122" dirty="0">
              <a:solidFill>
                <a:srgbClr val="FFFFFF"/>
              </a:solidFill>
              <a:cs typeface="Segoe UI" panose="020B0502040204020203" pitchFamily="34" charset="0"/>
            </a:endParaRPr>
          </a:p>
        </p:txBody>
      </p:sp>
      <p:sp>
        <p:nvSpPr>
          <p:cNvPr id="477" name="Rectangle 476"/>
          <p:cNvSpPr/>
          <p:nvPr/>
        </p:nvSpPr>
        <p:spPr>
          <a:xfrm>
            <a:off x="7641160"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Service Bus</a:t>
            </a:r>
            <a:endParaRPr lang="en-US" sz="1122" dirty="0">
              <a:solidFill>
                <a:srgbClr val="FFFFFF"/>
              </a:solidFill>
              <a:cs typeface="Segoe UI" panose="020B0502040204020203" pitchFamily="34" charset="0"/>
            </a:endParaRPr>
          </a:p>
        </p:txBody>
      </p:sp>
      <p:sp>
        <p:nvSpPr>
          <p:cNvPr id="478" name="Rectangle 477"/>
          <p:cNvSpPr/>
          <p:nvPr/>
        </p:nvSpPr>
        <p:spPr>
          <a:xfrm>
            <a:off x="8728453"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Backup</a:t>
            </a:r>
            <a:endParaRPr lang="en-US" sz="1122" dirty="0">
              <a:solidFill>
                <a:srgbClr val="FFFFFF"/>
              </a:solidFill>
              <a:cs typeface="Segoe UI" panose="020B0502040204020203" pitchFamily="34" charset="0"/>
            </a:endParaRPr>
          </a:p>
        </p:txBody>
      </p:sp>
      <p:sp>
        <p:nvSpPr>
          <p:cNvPr id="479" name="Rectangle 478"/>
          <p:cNvSpPr/>
          <p:nvPr/>
        </p:nvSpPr>
        <p:spPr>
          <a:xfrm>
            <a:off x="9815746" y="2151113"/>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Site Recovery</a:t>
            </a:r>
            <a:endParaRPr lang="en-US" sz="1122" dirty="0">
              <a:solidFill>
                <a:srgbClr val="FFFFFF"/>
              </a:solidFill>
              <a:cs typeface="Segoe UI" panose="020B0502040204020203" pitchFamily="34" charset="0"/>
            </a:endParaRPr>
          </a:p>
        </p:txBody>
      </p:sp>
      <p:pic>
        <p:nvPicPr>
          <p:cNvPr id="480" name="Picture 479"/>
          <p:cNvPicPr>
            <a:picLocks noChangeAspect="1"/>
          </p:cNvPicPr>
          <p:nvPr/>
        </p:nvPicPr>
        <p:blipFill>
          <a:blip r:embed="rId3"/>
          <a:stretch>
            <a:fillRect/>
          </a:stretch>
        </p:blipFill>
        <p:spPr>
          <a:xfrm>
            <a:off x="1035520" y="984923"/>
            <a:ext cx="401384" cy="397390"/>
          </a:xfrm>
          <a:prstGeom prst="rect">
            <a:avLst/>
          </a:prstGeom>
        </p:spPr>
      </p:pic>
      <p:pic>
        <p:nvPicPr>
          <p:cNvPr id="481" name="Picture 15"/>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684956" y="984923"/>
            <a:ext cx="367022" cy="48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2" name="Picture 15"/>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631159" y="983588"/>
            <a:ext cx="518073" cy="48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3" name="Picture 482"/>
          <p:cNvPicPr>
            <a:picLocks noChangeAspect="1"/>
          </p:cNvPicPr>
          <p:nvPr/>
        </p:nvPicPr>
        <p:blipFill>
          <a:blip r:embed="rId6"/>
          <a:stretch>
            <a:fillRect/>
          </a:stretch>
        </p:blipFill>
        <p:spPr>
          <a:xfrm>
            <a:off x="6872674" y="982358"/>
            <a:ext cx="441679" cy="485363"/>
          </a:xfrm>
          <a:prstGeom prst="rect">
            <a:avLst/>
          </a:prstGeom>
        </p:spPr>
      </p:pic>
      <p:pic>
        <p:nvPicPr>
          <p:cNvPr id="484" name="Picture 483"/>
          <p:cNvPicPr>
            <a:picLocks noChangeAspect="1"/>
          </p:cNvPicPr>
          <p:nvPr/>
        </p:nvPicPr>
        <p:blipFill>
          <a:blip r:embed="rId7"/>
          <a:stretch>
            <a:fillRect/>
          </a:stretch>
        </p:blipFill>
        <p:spPr>
          <a:xfrm>
            <a:off x="4298303" y="2209441"/>
            <a:ext cx="386578" cy="378566"/>
          </a:xfrm>
          <a:prstGeom prst="rect">
            <a:avLst/>
          </a:prstGeom>
        </p:spPr>
      </p:pic>
      <p:pic>
        <p:nvPicPr>
          <p:cNvPr id="485" name="Picture 484"/>
          <p:cNvPicPr>
            <a:picLocks noChangeAspect="1"/>
          </p:cNvPicPr>
          <p:nvPr/>
        </p:nvPicPr>
        <p:blipFill>
          <a:blip r:embed="rId8"/>
          <a:stretch>
            <a:fillRect/>
          </a:stretch>
        </p:blipFill>
        <p:spPr>
          <a:xfrm>
            <a:off x="5340250" y="2207249"/>
            <a:ext cx="398087" cy="422147"/>
          </a:xfrm>
          <a:prstGeom prst="rect">
            <a:avLst/>
          </a:prstGeom>
        </p:spPr>
      </p:pic>
      <p:pic>
        <p:nvPicPr>
          <p:cNvPr id="486" name="Picture 2"/>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950465" y="2203052"/>
            <a:ext cx="431502" cy="43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7" name="Picture 8"/>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098854" y="2209441"/>
            <a:ext cx="369283" cy="43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8" name="Freeform 83"/>
          <p:cNvSpPr>
            <a:spLocks noEditPoints="1"/>
          </p:cNvSpPr>
          <p:nvPr/>
        </p:nvSpPr>
        <p:spPr bwMode="black">
          <a:xfrm>
            <a:off x="9182221" y="2197887"/>
            <a:ext cx="363957" cy="41761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pic>
        <p:nvPicPr>
          <p:cNvPr id="489" name="Picture 48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96786" y="3398705"/>
            <a:ext cx="475413" cy="418369"/>
          </a:xfrm>
          <a:prstGeom prst="rect">
            <a:avLst/>
          </a:prstGeom>
        </p:spPr>
      </p:pic>
      <p:pic>
        <p:nvPicPr>
          <p:cNvPr id="490"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8985942" y="3388198"/>
            <a:ext cx="385305" cy="39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10182250" y="3403606"/>
            <a:ext cx="244411" cy="46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2" name="Picture 46"/>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985191" y="4704671"/>
            <a:ext cx="451713" cy="42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3" name="Picture 20"/>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1980721" y="4687185"/>
            <a:ext cx="527823" cy="45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4" name="Picture 493"/>
          <p:cNvPicPr>
            <a:picLocks noChangeAspect="1"/>
          </p:cNvPicPr>
          <p:nvPr/>
        </p:nvPicPr>
        <p:blipFill>
          <a:blip r:embed="rId16"/>
          <a:stretch>
            <a:fillRect/>
          </a:stretch>
        </p:blipFill>
        <p:spPr>
          <a:xfrm>
            <a:off x="3100286" y="4695276"/>
            <a:ext cx="489847" cy="479641"/>
          </a:xfrm>
          <a:prstGeom prst="rect">
            <a:avLst/>
          </a:prstGeom>
        </p:spPr>
      </p:pic>
      <p:pic>
        <p:nvPicPr>
          <p:cNvPr id="495" name="Picture 17"/>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6560858" y="4683170"/>
            <a:ext cx="560834" cy="377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6" name="Picture 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710578" y="4608277"/>
            <a:ext cx="484301" cy="49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7" name="Picture 26"/>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8859540" y="4683170"/>
            <a:ext cx="404093" cy="42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4"/>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1584738" y="2204464"/>
            <a:ext cx="410571" cy="4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9" name="Picture 7"/>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448596" y="3385427"/>
            <a:ext cx="563735" cy="41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0" name="Picture 3"/>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5045704" y="5926821"/>
            <a:ext cx="414358" cy="43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 name="Picture 500"/>
          <p:cNvPicPr>
            <a:picLocks noChangeAspect="1"/>
          </p:cNvPicPr>
          <p:nvPr/>
        </p:nvPicPr>
        <p:blipFill>
          <a:blip r:embed="rId23"/>
          <a:stretch>
            <a:fillRect/>
          </a:stretch>
        </p:blipFill>
        <p:spPr>
          <a:xfrm>
            <a:off x="5972079" y="5907085"/>
            <a:ext cx="559103" cy="385097"/>
          </a:xfrm>
          <a:prstGeom prst="rect">
            <a:avLst/>
          </a:prstGeom>
        </p:spPr>
      </p:pic>
      <p:pic>
        <p:nvPicPr>
          <p:cNvPr id="502" name="Picture 501"/>
          <p:cNvPicPr>
            <a:picLocks noChangeAspect="1"/>
          </p:cNvPicPr>
          <p:nvPr/>
        </p:nvPicPr>
        <p:blipFill>
          <a:blip r:embed="rId24"/>
          <a:stretch>
            <a:fillRect/>
          </a:stretch>
        </p:blipFill>
        <p:spPr>
          <a:xfrm>
            <a:off x="7225173" y="5904495"/>
            <a:ext cx="378711" cy="466106"/>
          </a:xfrm>
          <a:prstGeom prst="rect">
            <a:avLst/>
          </a:prstGeom>
        </p:spPr>
      </p:pic>
      <p:pic>
        <p:nvPicPr>
          <p:cNvPr id="503" name="Picture 6"/>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8276199" y="5921361"/>
            <a:ext cx="406977" cy="44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4" name="Picture 503"/>
          <p:cNvPicPr>
            <a:picLocks noChangeAspect="1"/>
          </p:cNvPicPr>
          <p:nvPr/>
        </p:nvPicPr>
        <p:blipFill>
          <a:blip r:embed="rId26"/>
          <a:stretch>
            <a:fillRect/>
          </a:stretch>
        </p:blipFill>
        <p:spPr>
          <a:xfrm>
            <a:off x="7364139" y="3374359"/>
            <a:ext cx="256061" cy="411756"/>
          </a:xfrm>
          <a:prstGeom prst="rect">
            <a:avLst/>
          </a:prstGeom>
        </p:spPr>
      </p:pic>
      <p:pic>
        <p:nvPicPr>
          <p:cNvPr id="505" name="Picture 504"/>
          <p:cNvPicPr>
            <a:picLocks noChangeAspect="1"/>
          </p:cNvPicPr>
          <p:nvPr/>
        </p:nvPicPr>
        <p:blipFill>
          <a:blip r:embed="rId27"/>
          <a:stretch>
            <a:fillRect/>
          </a:stretch>
        </p:blipFill>
        <p:spPr>
          <a:xfrm>
            <a:off x="892472" y="2197887"/>
            <a:ext cx="557415" cy="417619"/>
          </a:xfrm>
          <a:prstGeom prst="rect">
            <a:avLst/>
          </a:prstGeom>
        </p:spPr>
      </p:pic>
      <p:pic>
        <p:nvPicPr>
          <p:cNvPr id="506" name="Picture 505"/>
          <p:cNvPicPr>
            <a:picLocks noChangeAspect="1"/>
          </p:cNvPicPr>
          <p:nvPr/>
        </p:nvPicPr>
        <p:blipFill>
          <a:blip r:embed="rId28"/>
          <a:stretch>
            <a:fillRect/>
          </a:stretch>
        </p:blipFill>
        <p:spPr>
          <a:xfrm>
            <a:off x="5787740" y="983588"/>
            <a:ext cx="447744" cy="438729"/>
          </a:xfrm>
          <a:prstGeom prst="rect">
            <a:avLst/>
          </a:prstGeom>
        </p:spPr>
      </p:pic>
      <p:pic>
        <p:nvPicPr>
          <p:cNvPr id="507" name="Picture 506"/>
          <p:cNvPicPr>
            <a:picLocks noChangeAspect="1"/>
          </p:cNvPicPr>
          <p:nvPr/>
        </p:nvPicPr>
        <p:blipFill>
          <a:blip r:embed="rId29"/>
          <a:stretch>
            <a:fillRect/>
          </a:stretch>
        </p:blipFill>
        <p:spPr>
          <a:xfrm>
            <a:off x="10156190" y="2188173"/>
            <a:ext cx="510889" cy="441223"/>
          </a:xfrm>
          <a:prstGeom prst="rect">
            <a:avLst/>
          </a:prstGeom>
        </p:spPr>
      </p:pic>
      <p:pic>
        <p:nvPicPr>
          <p:cNvPr id="508" name="Picture 507"/>
          <p:cNvPicPr>
            <a:picLocks noChangeAspect="1"/>
          </p:cNvPicPr>
          <p:nvPr/>
        </p:nvPicPr>
        <p:blipFill>
          <a:blip r:embed="rId30"/>
          <a:stretch>
            <a:fillRect/>
          </a:stretch>
        </p:blipFill>
        <p:spPr>
          <a:xfrm>
            <a:off x="6165819" y="3398233"/>
            <a:ext cx="414826" cy="418841"/>
          </a:xfrm>
          <a:prstGeom prst="rect">
            <a:avLst/>
          </a:prstGeom>
        </p:spPr>
      </p:pic>
      <p:pic>
        <p:nvPicPr>
          <p:cNvPr id="509" name="Picture 508"/>
          <p:cNvPicPr>
            <a:picLocks noChangeAspect="1"/>
          </p:cNvPicPr>
          <p:nvPr/>
        </p:nvPicPr>
        <p:blipFill>
          <a:blip r:embed="rId31"/>
          <a:stretch>
            <a:fillRect/>
          </a:stretch>
        </p:blipFill>
        <p:spPr>
          <a:xfrm>
            <a:off x="9264535" y="5904495"/>
            <a:ext cx="533220" cy="510640"/>
          </a:xfrm>
          <a:prstGeom prst="rect">
            <a:avLst/>
          </a:prstGeom>
        </p:spPr>
      </p:pic>
      <p:pic>
        <p:nvPicPr>
          <p:cNvPr id="510" name="Picture 509"/>
          <p:cNvPicPr>
            <a:picLocks noChangeAspect="1"/>
          </p:cNvPicPr>
          <p:nvPr/>
        </p:nvPicPr>
        <p:blipFill>
          <a:blip r:embed="rId32"/>
          <a:stretch>
            <a:fillRect/>
          </a:stretch>
        </p:blipFill>
        <p:spPr>
          <a:xfrm>
            <a:off x="2204115" y="957080"/>
            <a:ext cx="307156" cy="458464"/>
          </a:xfrm>
          <a:prstGeom prst="rect">
            <a:avLst/>
          </a:prstGeom>
        </p:spPr>
      </p:pic>
      <p:pic>
        <p:nvPicPr>
          <p:cNvPr id="511" name="Picture 5"/>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119523" y="5916688"/>
            <a:ext cx="512894" cy="44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 name="Picture 6"/>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2018604" y="5916688"/>
            <a:ext cx="513654" cy="445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 name="Picture 7"/>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917702" y="5916688"/>
            <a:ext cx="515416" cy="44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 name="Picture 513"/>
          <p:cNvPicPr>
            <a:picLocks noChangeAspect="1"/>
          </p:cNvPicPr>
          <p:nvPr/>
        </p:nvPicPr>
        <p:blipFill>
          <a:blip r:embed="rId36"/>
          <a:stretch>
            <a:fillRect/>
          </a:stretch>
        </p:blipFill>
        <p:spPr>
          <a:xfrm>
            <a:off x="3816209" y="5916688"/>
            <a:ext cx="517198" cy="449233"/>
          </a:xfrm>
          <a:prstGeom prst="rect">
            <a:avLst/>
          </a:prstGeom>
        </p:spPr>
      </p:pic>
      <p:pic>
        <p:nvPicPr>
          <p:cNvPr id="515" name="Picture 514"/>
          <p:cNvPicPr>
            <a:picLocks noChangeAspect="1"/>
          </p:cNvPicPr>
          <p:nvPr/>
        </p:nvPicPr>
        <p:blipFill>
          <a:blip r:embed="rId37"/>
          <a:stretch>
            <a:fillRect/>
          </a:stretch>
        </p:blipFill>
        <p:spPr>
          <a:xfrm>
            <a:off x="2117726" y="2209028"/>
            <a:ext cx="422542" cy="470791"/>
          </a:xfrm>
          <a:prstGeom prst="rect">
            <a:avLst/>
          </a:prstGeom>
        </p:spPr>
      </p:pic>
      <p:pic>
        <p:nvPicPr>
          <p:cNvPr id="516" name="Picture 515"/>
          <p:cNvPicPr>
            <a:picLocks noChangeAspect="1"/>
          </p:cNvPicPr>
          <p:nvPr/>
        </p:nvPicPr>
        <p:blipFill>
          <a:blip r:embed="rId38"/>
          <a:stretch>
            <a:fillRect/>
          </a:stretch>
        </p:blipFill>
        <p:spPr>
          <a:xfrm>
            <a:off x="2994036" y="2183587"/>
            <a:ext cx="632368" cy="505060"/>
          </a:xfrm>
          <a:prstGeom prst="rect">
            <a:avLst/>
          </a:prstGeom>
        </p:spPr>
      </p:pic>
      <p:pic>
        <p:nvPicPr>
          <p:cNvPr id="517" name="Picture 516"/>
          <p:cNvPicPr>
            <a:picLocks noChangeAspect="1"/>
          </p:cNvPicPr>
          <p:nvPr/>
        </p:nvPicPr>
        <p:blipFill>
          <a:blip r:embed="rId39"/>
          <a:stretch>
            <a:fillRect/>
          </a:stretch>
        </p:blipFill>
        <p:spPr>
          <a:xfrm>
            <a:off x="1294520" y="3398233"/>
            <a:ext cx="482605" cy="482605"/>
          </a:xfrm>
          <a:prstGeom prst="rect">
            <a:avLst/>
          </a:prstGeom>
        </p:spPr>
      </p:pic>
      <p:pic>
        <p:nvPicPr>
          <p:cNvPr id="518" name="Picture 517"/>
          <p:cNvPicPr>
            <a:picLocks noChangeAspect="1"/>
          </p:cNvPicPr>
          <p:nvPr/>
        </p:nvPicPr>
        <p:blipFill>
          <a:blip r:embed="rId40"/>
          <a:stretch>
            <a:fillRect/>
          </a:stretch>
        </p:blipFill>
        <p:spPr>
          <a:xfrm>
            <a:off x="2210887" y="3398233"/>
            <a:ext cx="317019" cy="477848"/>
          </a:xfrm>
          <a:prstGeom prst="rect">
            <a:avLst/>
          </a:prstGeom>
        </p:spPr>
      </p:pic>
      <p:pic>
        <p:nvPicPr>
          <p:cNvPr id="519" name="Picture 518"/>
          <p:cNvPicPr>
            <a:picLocks noChangeAspect="1"/>
          </p:cNvPicPr>
          <p:nvPr/>
        </p:nvPicPr>
        <p:blipFill>
          <a:blip r:embed="rId41"/>
          <a:stretch>
            <a:fillRect/>
          </a:stretch>
        </p:blipFill>
        <p:spPr>
          <a:xfrm>
            <a:off x="2961221" y="3398233"/>
            <a:ext cx="436254" cy="482500"/>
          </a:xfrm>
          <a:prstGeom prst="rect">
            <a:avLst/>
          </a:prstGeom>
        </p:spPr>
      </p:pic>
      <p:pic>
        <p:nvPicPr>
          <p:cNvPr id="520" name="Picture 519"/>
          <p:cNvPicPr>
            <a:picLocks noChangeAspect="1"/>
          </p:cNvPicPr>
          <p:nvPr/>
        </p:nvPicPr>
        <p:blipFill>
          <a:blip r:embed="rId42"/>
          <a:stretch>
            <a:fillRect/>
          </a:stretch>
        </p:blipFill>
        <p:spPr>
          <a:xfrm>
            <a:off x="3830790" y="3398233"/>
            <a:ext cx="450917" cy="469065"/>
          </a:xfrm>
          <a:prstGeom prst="rect">
            <a:avLst/>
          </a:prstGeom>
        </p:spPr>
      </p:pic>
      <p:sp>
        <p:nvSpPr>
          <p:cNvPr id="521" name="TextBox 520"/>
          <p:cNvSpPr txBox="1"/>
          <p:nvPr/>
        </p:nvSpPr>
        <p:spPr>
          <a:xfrm>
            <a:off x="1148281" y="3879461"/>
            <a:ext cx="775081" cy="261610"/>
          </a:xfrm>
          <a:prstGeom prst="rect">
            <a:avLst/>
          </a:prstGeom>
          <a:noFill/>
        </p:spPr>
        <p:txBody>
          <a:bodyPr wrap="square" rtlCol="0">
            <a:spAutoFit/>
          </a:bodyPr>
          <a:lstStyle/>
          <a:p>
            <a:pPr algn="ctr" defTabSz="932597"/>
            <a:r>
              <a:rPr lang="en-US" altLang="zh-CN" sz="1100" dirty="0" smtClean="0">
                <a:solidFill>
                  <a:srgbClr val="FFFFFF"/>
                </a:solidFill>
              </a:rPr>
              <a:t>Web App</a:t>
            </a:r>
            <a:endParaRPr lang="en-US" sz="1100" dirty="0">
              <a:solidFill>
                <a:srgbClr val="FFFFFF"/>
              </a:solidFill>
            </a:endParaRPr>
          </a:p>
        </p:txBody>
      </p:sp>
      <p:sp>
        <p:nvSpPr>
          <p:cNvPr id="522" name="TextBox 521"/>
          <p:cNvSpPr txBox="1"/>
          <p:nvPr/>
        </p:nvSpPr>
        <p:spPr>
          <a:xfrm>
            <a:off x="1906746" y="3879461"/>
            <a:ext cx="927434" cy="261610"/>
          </a:xfrm>
          <a:prstGeom prst="rect">
            <a:avLst/>
          </a:prstGeom>
          <a:noFill/>
        </p:spPr>
        <p:txBody>
          <a:bodyPr wrap="square" rtlCol="0">
            <a:spAutoFit/>
          </a:bodyPr>
          <a:lstStyle/>
          <a:p>
            <a:pPr algn="ctr" defTabSz="932597"/>
            <a:r>
              <a:rPr lang="en-US" altLang="zh-CN" sz="1100" dirty="0" smtClean="0">
                <a:solidFill>
                  <a:srgbClr val="FFFFFF"/>
                </a:solidFill>
              </a:rPr>
              <a:t>Mobile App</a:t>
            </a:r>
            <a:endParaRPr lang="en-US" sz="1100" dirty="0">
              <a:solidFill>
                <a:srgbClr val="FFFFFF"/>
              </a:solidFill>
            </a:endParaRPr>
          </a:p>
        </p:txBody>
      </p:sp>
      <p:sp>
        <p:nvSpPr>
          <p:cNvPr id="523" name="TextBox 522"/>
          <p:cNvSpPr txBox="1"/>
          <p:nvPr/>
        </p:nvSpPr>
        <p:spPr>
          <a:xfrm>
            <a:off x="2829990" y="3879461"/>
            <a:ext cx="687808" cy="261610"/>
          </a:xfrm>
          <a:prstGeom prst="rect">
            <a:avLst/>
          </a:prstGeom>
          <a:noFill/>
        </p:spPr>
        <p:txBody>
          <a:bodyPr wrap="square" rtlCol="0">
            <a:spAutoFit/>
          </a:bodyPr>
          <a:lstStyle/>
          <a:p>
            <a:pPr algn="ctr" defTabSz="932597"/>
            <a:r>
              <a:rPr lang="en-US" altLang="zh-CN" sz="1100" dirty="0" smtClean="0">
                <a:solidFill>
                  <a:srgbClr val="FFFFFF"/>
                </a:solidFill>
              </a:rPr>
              <a:t>API App</a:t>
            </a:r>
            <a:endParaRPr lang="en-US" sz="1100" dirty="0">
              <a:solidFill>
                <a:srgbClr val="FFFFFF"/>
              </a:solidFill>
            </a:endParaRPr>
          </a:p>
        </p:txBody>
      </p:sp>
      <p:sp>
        <p:nvSpPr>
          <p:cNvPr id="524" name="TextBox 523"/>
          <p:cNvSpPr txBox="1"/>
          <p:nvPr/>
        </p:nvSpPr>
        <p:spPr>
          <a:xfrm>
            <a:off x="3551708" y="3879461"/>
            <a:ext cx="927434" cy="261610"/>
          </a:xfrm>
          <a:prstGeom prst="rect">
            <a:avLst/>
          </a:prstGeom>
          <a:noFill/>
        </p:spPr>
        <p:txBody>
          <a:bodyPr wrap="square" rtlCol="0">
            <a:spAutoFit/>
          </a:bodyPr>
          <a:lstStyle/>
          <a:p>
            <a:pPr algn="ctr" defTabSz="932597"/>
            <a:r>
              <a:rPr lang="en-US" altLang="zh-CN" sz="1100" dirty="0" smtClean="0">
                <a:solidFill>
                  <a:srgbClr val="FFFFFF"/>
                </a:solidFill>
              </a:rPr>
              <a:t>Logic App</a:t>
            </a:r>
            <a:endParaRPr lang="en-US" sz="1100" dirty="0">
              <a:solidFill>
                <a:srgbClr val="FFFFFF"/>
              </a:solidFill>
            </a:endParaRPr>
          </a:p>
        </p:txBody>
      </p:sp>
      <p:sp>
        <p:nvSpPr>
          <p:cNvPr id="525" name="TextBox 524"/>
          <p:cNvSpPr txBox="1"/>
          <p:nvPr/>
        </p:nvSpPr>
        <p:spPr>
          <a:xfrm>
            <a:off x="989012" y="6413759"/>
            <a:ext cx="775081" cy="261610"/>
          </a:xfrm>
          <a:prstGeom prst="rect">
            <a:avLst/>
          </a:prstGeom>
          <a:noFill/>
        </p:spPr>
        <p:txBody>
          <a:bodyPr wrap="square" rtlCol="0">
            <a:spAutoFit/>
          </a:bodyPr>
          <a:lstStyle/>
          <a:p>
            <a:pPr algn="ctr" defTabSz="932597"/>
            <a:r>
              <a:rPr lang="en-US" altLang="zh-CN" sz="1100" dirty="0" smtClean="0">
                <a:solidFill>
                  <a:srgbClr val="FFFFFF"/>
                </a:solidFill>
              </a:rPr>
              <a:t>Blobs</a:t>
            </a:r>
            <a:endParaRPr lang="en-US" sz="1100" dirty="0">
              <a:solidFill>
                <a:srgbClr val="FFFFFF"/>
              </a:solidFill>
            </a:endParaRPr>
          </a:p>
        </p:txBody>
      </p:sp>
      <p:sp>
        <p:nvSpPr>
          <p:cNvPr id="526" name="TextBox 525"/>
          <p:cNvSpPr txBox="1"/>
          <p:nvPr/>
        </p:nvSpPr>
        <p:spPr>
          <a:xfrm>
            <a:off x="1816057" y="6413759"/>
            <a:ext cx="927434" cy="261610"/>
          </a:xfrm>
          <a:prstGeom prst="rect">
            <a:avLst/>
          </a:prstGeom>
          <a:noFill/>
        </p:spPr>
        <p:txBody>
          <a:bodyPr wrap="square" rtlCol="0">
            <a:spAutoFit/>
          </a:bodyPr>
          <a:lstStyle/>
          <a:p>
            <a:pPr algn="ctr" defTabSz="932597"/>
            <a:r>
              <a:rPr lang="en-US" altLang="zh-CN" sz="1100" dirty="0" smtClean="0">
                <a:solidFill>
                  <a:srgbClr val="FFFFFF"/>
                </a:solidFill>
              </a:rPr>
              <a:t>Tables</a:t>
            </a:r>
            <a:endParaRPr lang="en-US" sz="1100" dirty="0">
              <a:solidFill>
                <a:srgbClr val="FFFFFF"/>
              </a:solidFill>
            </a:endParaRPr>
          </a:p>
        </p:txBody>
      </p:sp>
      <p:sp>
        <p:nvSpPr>
          <p:cNvPr id="527" name="TextBox 526"/>
          <p:cNvSpPr txBox="1"/>
          <p:nvPr/>
        </p:nvSpPr>
        <p:spPr>
          <a:xfrm>
            <a:off x="2817406" y="6413759"/>
            <a:ext cx="687808" cy="261610"/>
          </a:xfrm>
          <a:prstGeom prst="rect">
            <a:avLst/>
          </a:prstGeom>
          <a:noFill/>
        </p:spPr>
        <p:txBody>
          <a:bodyPr wrap="square" rtlCol="0">
            <a:spAutoFit/>
          </a:bodyPr>
          <a:lstStyle/>
          <a:p>
            <a:pPr algn="ctr" defTabSz="932597"/>
            <a:r>
              <a:rPr lang="en-US" altLang="zh-CN" sz="1100" dirty="0" smtClean="0">
                <a:solidFill>
                  <a:srgbClr val="FFFFFF"/>
                </a:solidFill>
              </a:rPr>
              <a:t>Queues</a:t>
            </a:r>
            <a:endParaRPr lang="en-US" sz="1100" dirty="0">
              <a:solidFill>
                <a:srgbClr val="FFFFFF"/>
              </a:solidFill>
            </a:endParaRPr>
          </a:p>
        </p:txBody>
      </p:sp>
      <p:sp>
        <p:nvSpPr>
          <p:cNvPr id="528" name="TextBox 527"/>
          <p:cNvSpPr txBox="1"/>
          <p:nvPr/>
        </p:nvSpPr>
        <p:spPr>
          <a:xfrm>
            <a:off x="3693429" y="6413759"/>
            <a:ext cx="759566" cy="261610"/>
          </a:xfrm>
          <a:prstGeom prst="rect">
            <a:avLst/>
          </a:prstGeom>
          <a:noFill/>
        </p:spPr>
        <p:txBody>
          <a:bodyPr wrap="square" rtlCol="0">
            <a:spAutoFit/>
          </a:bodyPr>
          <a:lstStyle/>
          <a:p>
            <a:pPr algn="ctr" defTabSz="932597"/>
            <a:r>
              <a:rPr lang="en-US" altLang="zh-CN" sz="1100" dirty="0" smtClean="0">
                <a:solidFill>
                  <a:srgbClr val="FFFFFF"/>
                </a:solidFill>
              </a:rPr>
              <a:t>Files</a:t>
            </a:r>
            <a:endParaRPr lang="en-US" sz="1100" dirty="0">
              <a:solidFill>
                <a:srgbClr val="FFFFFF"/>
              </a:solidFill>
            </a:endParaRPr>
          </a:p>
        </p:txBody>
      </p:sp>
      <p:sp>
        <p:nvSpPr>
          <p:cNvPr id="529" name="TextBox 528"/>
          <p:cNvSpPr txBox="1"/>
          <p:nvPr/>
        </p:nvSpPr>
        <p:spPr>
          <a:xfrm rot="16200000">
            <a:off x="7121453" y="1199440"/>
            <a:ext cx="1160511" cy="307777"/>
          </a:xfrm>
          <a:prstGeom prst="rect">
            <a:avLst/>
          </a:prstGeom>
          <a:noFill/>
        </p:spPr>
        <p:txBody>
          <a:bodyPr wrap="none" rtlCol="0">
            <a:spAutoFit/>
          </a:bodyPr>
          <a:lstStyle/>
          <a:p>
            <a:pPr algn="ctr" defTabSz="932468"/>
            <a:r>
              <a:rPr lang="en-US" sz="1400" dirty="0" smtClean="0">
                <a:solidFill>
                  <a:srgbClr val="FFFFFF"/>
                </a:solidFill>
                <a:cs typeface="Segoe UI" panose="020B0502040204020203" pitchFamily="34" charset="0"/>
              </a:rPr>
              <a:t>Marketplace</a:t>
            </a:r>
            <a:endParaRPr lang="en-US" sz="1400" dirty="0">
              <a:solidFill>
                <a:srgbClr val="FFFFFF"/>
              </a:solidFill>
              <a:cs typeface="Segoe UI" panose="020B0502040204020203" pitchFamily="34" charset="0"/>
            </a:endParaRPr>
          </a:p>
        </p:txBody>
      </p:sp>
      <p:sp>
        <p:nvSpPr>
          <p:cNvPr id="530" name="Rectangle 529"/>
          <p:cNvSpPr/>
          <p:nvPr/>
        </p:nvSpPr>
        <p:spPr>
          <a:xfrm>
            <a:off x="8021523" y="916349"/>
            <a:ext cx="4930889" cy="898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endParaRPr lang="en-US" sz="1122" dirty="0">
              <a:solidFill>
                <a:srgbClr val="FFFFFF"/>
              </a:solidFill>
              <a:cs typeface="Segoe UI" panose="020B0502040204020203" pitchFamily="34" charset="0"/>
            </a:endParaRPr>
          </a:p>
        </p:txBody>
      </p:sp>
      <p:pic>
        <p:nvPicPr>
          <p:cNvPr id="531" name="Picture 53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075612" y="1025250"/>
            <a:ext cx="854179" cy="640633"/>
          </a:xfrm>
          <a:prstGeom prst="rect">
            <a:avLst/>
          </a:prstGeom>
        </p:spPr>
      </p:pic>
      <p:pic>
        <p:nvPicPr>
          <p:cNvPr id="532" name="Picture 53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066212" y="1362229"/>
            <a:ext cx="1199246" cy="399748"/>
          </a:xfrm>
          <a:prstGeom prst="rect">
            <a:avLst/>
          </a:prstGeom>
        </p:spPr>
      </p:pic>
      <p:sp>
        <p:nvSpPr>
          <p:cNvPr id="533" name="TextBox 532"/>
          <p:cNvSpPr txBox="1"/>
          <p:nvPr/>
        </p:nvSpPr>
        <p:spPr>
          <a:xfrm>
            <a:off x="11580812" y="934431"/>
            <a:ext cx="775081" cy="584775"/>
          </a:xfrm>
          <a:prstGeom prst="rect">
            <a:avLst/>
          </a:prstGeom>
          <a:noFill/>
        </p:spPr>
        <p:txBody>
          <a:bodyPr wrap="square" rtlCol="0">
            <a:spAutoFit/>
          </a:bodyPr>
          <a:lstStyle/>
          <a:p>
            <a:pPr algn="ctr" defTabSz="932597"/>
            <a:r>
              <a:rPr lang="en-US" altLang="zh-CN" sz="3200" dirty="0" smtClean="0">
                <a:solidFill>
                  <a:schemeClr val="bg1">
                    <a:lumMod val="50000"/>
                  </a:schemeClr>
                </a:solidFill>
              </a:rPr>
              <a:t>…</a:t>
            </a:r>
            <a:endParaRPr lang="en-US" sz="3200" dirty="0">
              <a:solidFill>
                <a:schemeClr val="bg1">
                  <a:lumMod val="50000"/>
                </a:schemeClr>
              </a:solidFill>
            </a:endParaRPr>
          </a:p>
        </p:txBody>
      </p:sp>
      <p:pic>
        <p:nvPicPr>
          <p:cNvPr id="534" name="Picture 2" descr="SendGrid logo"/>
          <p:cNvPicPr>
            <a:picLocks noChangeAspect="1" noChangeArrowheads="1"/>
          </p:cNvPicPr>
          <p:nvPr/>
        </p:nvPicPr>
        <p:blipFill>
          <a:blip r:embed="rId45">
            <a:duotone>
              <a:prstClr val="black"/>
              <a:srgbClr val="080808">
                <a:tint val="45000"/>
                <a:satMod val="400000"/>
              </a:srgbClr>
            </a:duotone>
            <a:extLst>
              <a:ext uri="{28A0092B-C50C-407E-A947-70E740481C1C}">
                <a14:useLocalDpi xmlns:a14="http://schemas.microsoft.com/office/drawing/2010/main" val="0"/>
              </a:ext>
            </a:extLst>
          </a:blip>
          <a:srcRect/>
          <a:stretch>
            <a:fillRect/>
          </a:stretch>
        </p:blipFill>
        <p:spPr bwMode="auto">
          <a:xfrm>
            <a:off x="10514012" y="1229723"/>
            <a:ext cx="1173910" cy="674999"/>
          </a:xfrm>
          <a:prstGeom prst="rect">
            <a:avLst/>
          </a:prstGeom>
          <a:noFill/>
          <a:extLst>
            <a:ext uri="{909E8E84-426E-40DD-AFC4-6F175D3DCCD1}">
              <a14:hiddenFill xmlns:a14="http://schemas.microsoft.com/office/drawing/2010/main">
                <a:solidFill>
                  <a:srgbClr val="FFFFFF"/>
                </a:solidFill>
              </a14:hiddenFill>
            </a:ext>
          </a:extLst>
        </p:spPr>
      </p:pic>
      <p:pic>
        <p:nvPicPr>
          <p:cNvPr id="535" name="Picture 4" descr="logoappdynamics"/>
          <p:cNvPicPr>
            <a:picLocks noChangeAspect="1" noChangeArrowheads="1"/>
          </p:cNvPicPr>
          <p:nvPr/>
        </p:nvPicPr>
        <p:blipFill>
          <a:blip r:embed="rId46">
            <a:grayscl/>
            <a:extLst>
              <a:ext uri="{28A0092B-C50C-407E-A947-70E740481C1C}">
                <a14:useLocalDpi xmlns:a14="http://schemas.microsoft.com/office/drawing/2010/main" val="0"/>
              </a:ext>
            </a:extLst>
          </a:blip>
          <a:srcRect/>
          <a:stretch>
            <a:fillRect/>
          </a:stretch>
        </p:blipFill>
        <p:spPr bwMode="auto">
          <a:xfrm>
            <a:off x="9599612" y="1025250"/>
            <a:ext cx="1471607" cy="279419"/>
          </a:xfrm>
          <a:prstGeom prst="rect">
            <a:avLst/>
          </a:prstGeom>
          <a:noFill/>
          <a:extLst>
            <a:ext uri="{909E8E84-426E-40DD-AFC4-6F175D3DCCD1}">
              <a14:hiddenFill xmlns:a14="http://schemas.microsoft.com/office/drawing/2010/main">
                <a:solidFill>
                  <a:srgbClr val="FFFFFF"/>
                </a:solidFill>
              </a14:hiddenFill>
            </a:ext>
          </a:extLst>
        </p:spPr>
      </p:pic>
      <p:sp>
        <p:nvSpPr>
          <p:cNvPr id="536" name="Rectangle 535"/>
          <p:cNvSpPr/>
          <p:nvPr/>
        </p:nvSpPr>
        <p:spPr>
          <a:xfrm>
            <a:off x="10010606"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Lake</a:t>
            </a:r>
            <a:endParaRPr lang="en-US" sz="1122" dirty="0">
              <a:solidFill>
                <a:srgbClr val="FFFFFF"/>
              </a:solidFill>
              <a:cs typeface="Segoe UI" panose="020B0502040204020203" pitchFamily="34" charset="0"/>
            </a:endParaRPr>
          </a:p>
        </p:txBody>
      </p:sp>
      <p:sp>
        <p:nvSpPr>
          <p:cNvPr id="537" name="Rectangle 536"/>
          <p:cNvSpPr/>
          <p:nvPr/>
        </p:nvSpPr>
        <p:spPr>
          <a:xfrm>
            <a:off x="11078819" y="5851894"/>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Data Warehouse</a:t>
            </a:r>
            <a:endParaRPr lang="en-US" sz="1122" dirty="0">
              <a:solidFill>
                <a:srgbClr val="FFFFFF"/>
              </a:solidFill>
              <a:cs typeface="Segoe UI" panose="020B0502040204020203" pitchFamily="34" charset="0"/>
            </a:endParaRPr>
          </a:p>
        </p:txBody>
      </p:sp>
      <p:sp>
        <p:nvSpPr>
          <p:cNvPr id="538" name="Rectangle 537"/>
          <p:cNvSpPr/>
          <p:nvPr/>
        </p:nvSpPr>
        <p:spPr>
          <a:xfrm>
            <a:off x="4943348"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RemoteApp</a:t>
            </a:r>
            <a:endParaRPr lang="en-US" sz="1122" dirty="0">
              <a:solidFill>
                <a:srgbClr val="FFFFFF"/>
              </a:solidFill>
              <a:cs typeface="Segoe UI" panose="020B0502040204020203" pitchFamily="34" charset="0"/>
            </a:endParaRPr>
          </a:p>
        </p:txBody>
      </p:sp>
      <p:pic>
        <p:nvPicPr>
          <p:cNvPr id="539" name="Picture 538"/>
          <p:cNvPicPr>
            <a:picLocks noChangeAspect="1"/>
          </p:cNvPicPr>
          <p:nvPr/>
        </p:nvPicPr>
        <p:blipFill>
          <a:blip r:embed="rId47"/>
          <a:stretch>
            <a:fillRect/>
          </a:stretch>
        </p:blipFill>
        <p:spPr>
          <a:xfrm>
            <a:off x="5323932" y="4670452"/>
            <a:ext cx="456284" cy="451868"/>
          </a:xfrm>
          <a:prstGeom prst="rect">
            <a:avLst/>
          </a:prstGeom>
        </p:spPr>
      </p:pic>
      <p:sp>
        <p:nvSpPr>
          <p:cNvPr id="540" name="Rectangle 539"/>
          <p:cNvSpPr/>
          <p:nvPr/>
        </p:nvSpPr>
        <p:spPr>
          <a:xfrm>
            <a:off x="9514202"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DNS</a:t>
            </a:r>
            <a:endParaRPr lang="en-US" sz="1122" dirty="0">
              <a:solidFill>
                <a:srgbClr val="FFFFFF"/>
              </a:solidFill>
              <a:cs typeface="Segoe UI" panose="020B0502040204020203" pitchFamily="34" charset="0"/>
            </a:endParaRPr>
          </a:p>
        </p:txBody>
      </p:sp>
      <p:sp>
        <p:nvSpPr>
          <p:cNvPr id="541" name="Rectangle 540"/>
          <p:cNvSpPr/>
          <p:nvPr/>
        </p:nvSpPr>
        <p:spPr>
          <a:xfrm>
            <a:off x="10595004" y="4623662"/>
            <a:ext cx="900000" cy="90000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b"/>
          <a:lstStyle/>
          <a:p>
            <a:pPr defTabSz="932468"/>
            <a:r>
              <a:rPr lang="en-US" sz="1122" dirty="0" smtClean="0">
                <a:solidFill>
                  <a:srgbClr val="FFFFFF"/>
                </a:solidFill>
                <a:cs typeface="Segoe UI" panose="020B0502040204020203" pitchFamily="34" charset="0"/>
              </a:rPr>
              <a:t>Application Gateway</a:t>
            </a:r>
            <a:endParaRPr lang="en-US" sz="1122" dirty="0">
              <a:solidFill>
                <a:srgbClr val="FFFFFF"/>
              </a:solidFill>
              <a:cs typeface="Segoe UI" panose="020B0502040204020203" pitchFamily="34" charset="0"/>
            </a:endParaRPr>
          </a:p>
        </p:txBody>
      </p:sp>
      <p:pic>
        <p:nvPicPr>
          <p:cNvPr id="542" name="Picture 541"/>
          <p:cNvPicPr>
            <a:picLocks noChangeAspect="1"/>
          </p:cNvPicPr>
          <p:nvPr/>
        </p:nvPicPr>
        <p:blipFill>
          <a:blip r:embed="rId48"/>
          <a:stretch>
            <a:fillRect/>
          </a:stretch>
        </p:blipFill>
        <p:spPr>
          <a:xfrm>
            <a:off x="10965180" y="4683170"/>
            <a:ext cx="447476" cy="446086"/>
          </a:xfrm>
          <a:prstGeom prst="rect">
            <a:avLst/>
          </a:prstGeom>
        </p:spPr>
      </p:pic>
    </p:spTree>
    <p:extLst>
      <p:ext uri="{BB962C8B-B14F-4D97-AF65-F5344CB8AC3E}">
        <p14:creationId xmlns:p14="http://schemas.microsoft.com/office/powerpoint/2010/main" val="4059107053"/>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32</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Integration</a:t>
            </a:r>
          </a:p>
          <a:p>
            <a:r>
              <a:rPr lang="en-US" sz="3200" dirty="0" smtClean="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d45d9a28-4d48-4835-9009-441d319c6f12" Revision="1" Stencil="System.MyShapes" StencilVersion="1.0"/>
</Control>
</file>

<file path=customXml/item7.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4.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7.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6157</Words>
  <Application>Microsoft Office PowerPoint</Application>
  <PresentationFormat>Custom</PresentationFormat>
  <Paragraphs>962</Paragraphs>
  <Slides>51</Slides>
  <Notes>40</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メイリオ</vt:lpstr>
      <vt:lpstr>ＭＳ Ｐゴシック</vt:lpstr>
      <vt:lpstr>ＭＳ Ｐゴシック</vt:lpstr>
      <vt:lpstr>Arial</vt:lpstr>
      <vt:lpstr>Avenir LT Pro 45 Book</vt:lpstr>
      <vt:lpstr>Consolas</vt:lpstr>
      <vt:lpstr>Segoe</vt:lpstr>
      <vt:lpstr>Segoe Light</vt:lpstr>
      <vt:lpstr>Segoe UI</vt:lpstr>
      <vt:lpstr>Segoe UI (Body)</vt:lpstr>
      <vt:lpstr>Segoe UI Light</vt:lpstr>
      <vt:lpstr>Segoe UI Semibold</vt:lpstr>
      <vt:lpstr>Wingdings</vt:lpstr>
      <vt:lpstr>Azure Event</vt:lpstr>
      <vt:lpstr>1_5-30629_Build_Template_DARK BLUE</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PowerPoint Presentation</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2015-07-10T07:34:01Z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